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comments+xml" PartName="/ppt/comments/comment3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</p:sldIdLst>
  <p:sldSz cy="6858000" cx="12192000"/>
  <p:notesSz cx="6858000" cy="9144000"/>
  <p:embeddedFontLst>
    <p:embeddedFont>
      <p:font typeface="Nunito Sans Light"/>
      <p:regular r:id="rId39"/>
      <p:bold r:id="rId40"/>
      <p:italic r:id="rId41"/>
      <p:boldItalic r:id="rId42"/>
    </p:embeddedFont>
    <p:embeddedFont>
      <p:font typeface="Roboto"/>
      <p:regular r:id="rId43"/>
      <p:bold r:id="rId44"/>
      <p:italic r:id="rId45"/>
      <p:boldItalic r:id="rId46"/>
    </p:embeddedFont>
    <p:embeddedFont>
      <p:font typeface="Roboto Medium"/>
      <p:regular r:id="rId47"/>
      <p:bold r:id="rId48"/>
      <p:italic r:id="rId49"/>
      <p:boldItalic r:id="rId50"/>
    </p:embeddedFont>
    <p:embeddedFont>
      <p:font typeface="Nunito Sans Black"/>
      <p:bold r:id="rId51"/>
      <p:boldItalic r:id="rId52"/>
    </p:embeddedFont>
    <p:embeddedFont>
      <p:font typeface="Nunito Sans ExtraBold"/>
      <p:bold r:id="rId53"/>
      <p:boldItalic r:id="rId54"/>
    </p:embeddedFont>
    <p:embeddedFont>
      <p:font typeface="Nunito Sans"/>
      <p:regular r:id="rId55"/>
      <p:bold r:id="rId56"/>
      <p:italic r:id="rId57"/>
      <p:boldItalic r:id="rId5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59" roundtripDataSignature="AMtx7mjBh0JwrDiM3gQX3j6bNJUaAZLw7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Anthony F. Camilleri"/>
  <p:cmAuthor clrIdx="1" id="1" initials="" lastIdx="5" name="Petr Kremen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74AAD18-AD32-4C46-96EB-FA43BB03EFA9}">
  <a:tblStyle styleId="{674AAD18-AD32-4C46-96EB-FA43BB03EFA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6F0E8"/>
          </a:solidFill>
        </a:fill>
      </a:tcStyle>
    </a:wholeTbl>
    <a:band1H>
      <a:tcTxStyle b="off" i="off"/>
      <a:tcStyle>
        <a:fill>
          <a:solidFill>
            <a:srgbClr val="CAE0CD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AE0CD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  <a:tblStyle styleId="{F541B31E-81C6-4EAB-9180-8CB52D18073A}" styleName="Table_1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NunitoSansLight-bold.fntdata"/><Relationship Id="rId42" Type="http://schemas.openxmlformats.org/officeDocument/2006/relationships/font" Target="fonts/NunitoSansLight-boldItalic.fntdata"/><Relationship Id="rId41" Type="http://schemas.openxmlformats.org/officeDocument/2006/relationships/font" Target="fonts/NunitoSansLight-italic.fntdata"/><Relationship Id="rId44" Type="http://schemas.openxmlformats.org/officeDocument/2006/relationships/font" Target="fonts/Roboto-bold.fntdata"/><Relationship Id="rId43" Type="http://schemas.openxmlformats.org/officeDocument/2006/relationships/font" Target="fonts/Roboto-regular.fntdata"/><Relationship Id="rId46" Type="http://schemas.openxmlformats.org/officeDocument/2006/relationships/font" Target="fonts/Roboto-boldItalic.fntdata"/><Relationship Id="rId45" Type="http://schemas.openxmlformats.org/officeDocument/2006/relationships/font" Target="fonts/Roboto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48" Type="http://schemas.openxmlformats.org/officeDocument/2006/relationships/font" Target="fonts/RobotoMedium-bold.fntdata"/><Relationship Id="rId47" Type="http://schemas.openxmlformats.org/officeDocument/2006/relationships/font" Target="fonts/RobotoMedium-regular.fntdata"/><Relationship Id="rId49" Type="http://schemas.openxmlformats.org/officeDocument/2006/relationships/font" Target="fonts/RobotoMedium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font" Target="fonts/NunitoSansLight-regular.fntdata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NunitoSansBlack-bold.fntdata"/><Relationship Id="rId50" Type="http://schemas.openxmlformats.org/officeDocument/2006/relationships/font" Target="fonts/RobotoMedium-boldItalic.fntdata"/><Relationship Id="rId53" Type="http://schemas.openxmlformats.org/officeDocument/2006/relationships/font" Target="fonts/NunitoSansExtraBold-bold.fntdata"/><Relationship Id="rId52" Type="http://schemas.openxmlformats.org/officeDocument/2006/relationships/font" Target="fonts/NunitoSansBlack-boldItalic.fntdata"/><Relationship Id="rId11" Type="http://schemas.openxmlformats.org/officeDocument/2006/relationships/slide" Target="slides/slide5.xml"/><Relationship Id="rId55" Type="http://schemas.openxmlformats.org/officeDocument/2006/relationships/font" Target="fonts/NunitoSans-regular.fntdata"/><Relationship Id="rId10" Type="http://schemas.openxmlformats.org/officeDocument/2006/relationships/slide" Target="slides/slide4.xml"/><Relationship Id="rId54" Type="http://schemas.openxmlformats.org/officeDocument/2006/relationships/font" Target="fonts/NunitoSansExtraBold-boldItalic.fntdata"/><Relationship Id="rId13" Type="http://schemas.openxmlformats.org/officeDocument/2006/relationships/slide" Target="slides/slide7.xml"/><Relationship Id="rId57" Type="http://schemas.openxmlformats.org/officeDocument/2006/relationships/font" Target="fonts/NunitoSans-italic.fntdata"/><Relationship Id="rId12" Type="http://schemas.openxmlformats.org/officeDocument/2006/relationships/slide" Target="slides/slide6.xml"/><Relationship Id="rId56" Type="http://schemas.openxmlformats.org/officeDocument/2006/relationships/font" Target="fonts/NunitoSans-bold.fntdata"/><Relationship Id="rId15" Type="http://schemas.openxmlformats.org/officeDocument/2006/relationships/slide" Target="slides/slide9.xml"/><Relationship Id="rId59" Type="http://customschemas.google.com/relationships/presentationmetadata" Target="metadata"/><Relationship Id="rId14" Type="http://schemas.openxmlformats.org/officeDocument/2006/relationships/slide" Target="slides/slide8.xml"/><Relationship Id="rId58" Type="http://schemas.openxmlformats.org/officeDocument/2006/relationships/font" Target="fonts/NunitoSans-bold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4-08-30T07:10:55.031">
    <p:pos x="6000" y="0"/>
    <p:text>TODO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Ul849FU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1" idx="1" dt="2024-08-29T14:46:29.541">
    <p:pos x="311" y="1289"/>
    <p:text>Do we have anything like this in the data model?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Uk4wYRU"/>
      </p:ext>
    </p:extLst>
  </p:cm>
  <p:cm authorId="1" idx="2" dt="2024-08-29T14:45:53.394">
    <p:pos x="311" y="1389"/>
    <p:text>Do we have anything like this in the data model?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Uk4wYRM"/>
      </p:ext>
    </p:extLst>
  </p:cm>
  <p:cm authorId="1" idx="3" dt="2024-08-29T14:46:09.786">
    <p:pos x="311" y="1489"/>
    <p:text>Do we have anything like this in the data model?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Uk4wYRQ"/>
      </p:ext>
    </p:extLst>
  </p:cm>
  <p:cm authorId="1" idx="4" dt="2024-08-29T14:43:58.392">
    <p:pos x="311" y="1589"/>
    <p:text>why not 'education level', as in all the previous docs?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Uk4wYRI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1" idx="5" dt="2024-08-29T14:53:05.101">
    <p:pos x="283" y="677"/>
    <p:text>Would be good to have some odd/even class row background shading ...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Uk4wYRw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9" name="Google Shape;99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f7b7e5bd94_0_5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f7b7e5bd94_0_5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g2f7b7e5bd94_0_5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f7b7e5bd94_0_5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g2f7b7e5bd94_0_5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Qualification databases serve as a central repository for storing and managing qualification information. </a:t>
            </a:r>
            <a:br>
              <a:rPr lang="en-GB"/>
            </a:br>
            <a:r>
              <a:rPr lang="en-GB"/>
              <a:t>They facilitate recognition and comparison of qualifications and support educational and workforce planning. </a:t>
            </a:r>
            <a:br>
              <a:rPr lang="en-GB"/>
            </a:br>
            <a:r>
              <a:rPr lang="en-GB"/>
              <a:t>Key functions include storing qualifications data, providing access to reliable information, and enabling data analysis for policy making.</a:t>
            </a:r>
            <a:endParaRPr/>
          </a:p>
        </p:txBody>
      </p:sp>
      <p:sp>
        <p:nvSpPr>
          <p:cNvPr id="252" name="Google Shape;252;g2f7b7e5bd94_0_55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5" name="Google Shape;26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e57ba0dab3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4" name="Google Shape;274;g2e57ba0dab3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5" name="Google Shape;275;g2e57ba0dab3_0_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f7b7e5bd94_0_5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f7b7e5bd94_0_5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g2f7b7e5bd94_0_57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f7b7e5bd94_0_60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2f7b7e5bd94_0_60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g2f7b7e5bd94_0_60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2f7c108b569_4_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2f7c108b569_4_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g2f7c108b569_4_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2f7c108b569_4_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2f7c108b569_4_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g2f7c108b569_4_5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2f7c108b569_4_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2f7c108b569_4_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g2f7c108b569_4_6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2f7c108b569_4_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2f7c108b569_4_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g2f7c108b569_4_8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e57ba0dab3_1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g2e57ba0dab3_1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Welcome, everyone, to this training session on the Qualifications and Credentials Platform (QCP). Our aim today is to address foundational knowledge and provide hands-on support to ensure successful adaptation and usage of the QCP. This training is part of a series of activities identified until the end of 2024, including self-paced learning materials that will be shared in the coming months.</a:t>
            </a:r>
            <a:br>
              <a:rPr lang="en-GB"/>
            </a:br>
            <a:br>
              <a:rPr lang="en-GB"/>
            </a:br>
            <a:r>
              <a:rPr lang="en-GB"/>
              <a:t>More detailed information on formats, dates and opportunities, as well as the provision of the training material for self-paced learning will be shared with everyone throughout the next months, as we continue the development of the QCP and identify relevant meetings and milestones.</a:t>
            </a:r>
            <a:endParaRPr/>
          </a:p>
        </p:txBody>
      </p:sp>
      <p:sp>
        <p:nvSpPr>
          <p:cNvPr id="110" name="Google Shape;110;g2e57ba0dab3_1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2f7c108b569_4_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2f7c108b569_4_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g2f7c108b569_4_9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2f7c108b569_4_1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2f7c108b569_4_1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g2f7c108b569_4_1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2f7c108b569_4_1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2f7c108b569_4_1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g2f7c108b569_4_1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2f7c108b569_4_1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2f7c108b569_4_1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g2f7c108b569_4_13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2f7c108b569_3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2f7c108b569_3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g2f7c108b569_3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2f7c108b569_3_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2f7c108b569_3_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g2f7c108b569_3_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2f7c108b569_3_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2f7c108b569_3_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g2f7c108b569_3_5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2f7c108b569_3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2f7c108b569_3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g2f7c108b569_3_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2f755275f59_0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2f755275f59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g2f755275f59_0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2f755275f59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2f755275f5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g2f755275f59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e57ba0dab3_1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g2e57ba0dab3_1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The major themes we will cover throughout the 2024 training activities include: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-GB"/>
              <a:t>Technical Aspects: Using the QCP, navigating the UI, accessing/querying databases, and managing data.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-GB"/>
              <a:t>Interoperability Concepts: Standards and protocols like Linked Data and ISCED for data exchange.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-GB"/>
              <a:t>Data Governance and Security: Principles of data governance, ownership, privacy, and compliance with data protection regulations.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-GB"/>
              <a:t>Quality Assurance and Validation: Processes for validating and verifying qualifications data.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-GB"/>
              <a:t>Capacity Development: Building capacity for managing and updating national databases and aligning data with international standards.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-GB"/>
              <a:t>Policy and Strategic Alignment: Understanding policy frameworks and strategic initiatives in the African context.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4" name="Google Shape;124;g2e57ba0dab3_1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2f755275f59_0_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2f755275f59_0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g2f755275f59_0_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7" name="Google Shape;507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8" name="Google Shape;508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24" name="Google Shape;524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Today’s training aims to help you understand qualifications databases and their implementation within the context of ACQF and the Qualifications and Credentials Platform (QCP) we are currently developing.</a:t>
            </a:r>
            <a:br>
              <a:rPr lang="en-GB"/>
            </a:br>
            <a:r>
              <a:rPr lang="en-GB"/>
              <a:t>We will explore the purposes and users of qualification databases, their role in the international context, and key concepts such as data standards and interoperability</a:t>
            </a:r>
            <a:endParaRPr/>
          </a:p>
        </p:txBody>
      </p:sp>
      <p:sp>
        <p:nvSpPr>
          <p:cNvPr id="142" name="Google Shape;14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Our agenda today includes: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-GB"/>
              <a:t>Understanding the purpose and users of qualification databases.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-GB"/>
              <a:t>Exploring the role of qualification databases in the international context.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-GB"/>
              <a:t>Mapping and standardizing qualifications data.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-GB"/>
              <a:t>Integrating learning outcomes into qualifications databases.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-GB"/>
              <a:t>Understanding structured data and data standards.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en-GB"/>
              <a:t>Introducing the ACQF data model.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5" name="Google Shape;155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f7b7e5bd94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f7b7e5bd94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g2f7b7e5bd94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f7b7e5bd94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2f7b7e5bd9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Locate Data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Set up Transformation Rules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Upload Data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Quality Assure Data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Publish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t/>
            </a:r>
            <a:endParaRPr/>
          </a:p>
        </p:txBody>
      </p:sp>
      <p:sp>
        <p:nvSpPr>
          <p:cNvPr id="178" name="Google Shape;178;g2f7b7e5bd94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Qualification databases serve as a central repository for storing and managing qualification information. </a:t>
            </a:r>
            <a:br>
              <a:rPr lang="en-GB"/>
            </a:br>
            <a:r>
              <a:rPr lang="en-GB"/>
              <a:t>They facilitate recognition and comparison of qualifications and support educational and workforce planning. </a:t>
            </a:r>
            <a:br>
              <a:rPr lang="en-GB"/>
            </a:br>
            <a:r>
              <a:rPr lang="en-GB"/>
              <a:t>Key functions include storing qualifications data, providing access to reliable information, and enabling data analysis for policy making.</a:t>
            </a:r>
            <a:endParaRPr/>
          </a:p>
        </p:txBody>
      </p:sp>
      <p:sp>
        <p:nvSpPr>
          <p:cNvPr id="219" name="Google Shape;219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e4de86656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" name="Google Shape;233;g2e4de86656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In summary, these 5 steps are essential to map and standardise your qualifications data. Depending on your current status-quo, you might already have completed some of the steps. In this case, we recommend looking to refine the processes and to focus on the steps that are still outstanding.</a:t>
            </a:r>
            <a:endParaRPr/>
          </a:p>
        </p:txBody>
      </p:sp>
      <p:sp>
        <p:nvSpPr>
          <p:cNvPr id="234" name="Google Shape;234;g2e4de86656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cument start page">
  <p:cSld name="Document start pag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5"/>
          <p:cNvSpPr/>
          <p:nvPr/>
        </p:nvSpPr>
        <p:spPr>
          <a:xfrm>
            <a:off x="0" y="4051005"/>
            <a:ext cx="12192000" cy="28069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5"/>
          <p:cNvSpPr/>
          <p:nvPr>
            <p:ph idx="2" type="pic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sp>
      <p:pic>
        <p:nvPicPr>
          <p:cNvPr id="20" name="Google Shape;20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456000" y="395309"/>
            <a:ext cx="1699192" cy="82402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5"/>
          <p:cNvSpPr txBox="1"/>
          <p:nvPr>
            <p:ph idx="11" type="ftr"/>
          </p:nvPr>
        </p:nvSpPr>
        <p:spPr>
          <a:xfrm>
            <a:off x="6826101" y="1614642"/>
            <a:ext cx="5007933" cy="21067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22" name="Google Shape;22;p25"/>
          <p:cNvCxnSpPr/>
          <p:nvPr/>
        </p:nvCxnSpPr>
        <p:spPr>
          <a:xfrm>
            <a:off x="6551693" y="1573618"/>
            <a:ext cx="0" cy="2147777"/>
          </a:xfrm>
          <a:prstGeom prst="straightConnector1">
            <a:avLst/>
          </a:prstGeom>
          <a:noFill/>
          <a:ln cap="flat" cmpd="sng" w="920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3" name="Google Shape;23;p25"/>
          <p:cNvSpPr txBox="1"/>
          <p:nvPr>
            <p:ph idx="1" type="body"/>
          </p:nvPr>
        </p:nvSpPr>
        <p:spPr>
          <a:xfrm>
            <a:off x="6456363" y="4249738"/>
            <a:ext cx="5378450" cy="330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i="0" sz="20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4" name="Google Shape;24;p25"/>
          <p:cNvCxnSpPr/>
          <p:nvPr/>
        </p:nvCxnSpPr>
        <p:spPr>
          <a:xfrm>
            <a:off x="6456000" y="4715931"/>
            <a:ext cx="5378034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5" name="Google Shape;25;p25"/>
          <p:cNvSpPr txBox="1"/>
          <p:nvPr>
            <p:ph idx="3" type="body"/>
          </p:nvPr>
        </p:nvSpPr>
        <p:spPr>
          <a:xfrm>
            <a:off x="6454775" y="4910077"/>
            <a:ext cx="5378450" cy="1668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i="0" sz="18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3"/>
          <p:cNvSpPr txBox="1"/>
          <p:nvPr>
            <p:ph type="title"/>
          </p:nvPr>
        </p:nvSpPr>
        <p:spPr>
          <a:xfrm>
            <a:off x="360000" y="624069"/>
            <a:ext cx="114720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3"/>
          <p:cNvSpPr txBox="1"/>
          <p:nvPr>
            <p:ph idx="1" type="body"/>
          </p:nvPr>
        </p:nvSpPr>
        <p:spPr>
          <a:xfrm>
            <a:off x="360000" y="1940107"/>
            <a:ext cx="5637575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5" name="Google Shape;65;p33"/>
          <p:cNvSpPr txBox="1"/>
          <p:nvPr>
            <p:ph idx="2" type="body"/>
          </p:nvPr>
        </p:nvSpPr>
        <p:spPr>
          <a:xfrm>
            <a:off x="360000" y="2764019"/>
            <a:ext cx="5637575" cy="3321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" name="Google Shape;66;p33"/>
          <p:cNvSpPr txBox="1"/>
          <p:nvPr>
            <p:ph idx="3" type="body"/>
          </p:nvPr>
        </p:nvSpPr>
        <p:spPr>
          <a:xfrm>
            <a:off x="6172200" y="1940107"/>
            <a:ext cx="565980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7" name="Google Shape;67;p33"/>
          <p:cNvSpPr txBox="1"/>
          <p:nvPr>
            <p:ph idx="4" type="body"/>
          </p:nvPr>
        </p:nvSpPr>
        <p:spPr>
          <a:xfrm>
            <a:off x="6172200" y="2764019"/>
            <a:ext cx="5659800" cy="3321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33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3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4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4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4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6"/>
          <p:cNvSpPr txBox="1"/>
          <p:nvPr>
            <p:ph type="title"/>
          </p:nvPr>
        </p:nvSpPr>
        <p:spPr>
          <a:xfrm>
            <a:off x="360000" y="627132"/>
            <a:ext cx="441202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 Sans ExtraBold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6"/>
          <p:cNvSpPr txBox="1"/>
          <p:nvPr>
            <p:ph idx="1" type="body"/>
          </p:nvPr>
        </p:nvSpPr>
        <p:spPr>
          <a:xfrm>
            <a:off x="5183188" y="627133"/>
            <a:ext cx="6648812" cy="54499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7" name="Google Shape;77;p36"/>
          <p:cNvSpPr txBox="1"/>
          <p:nvPr>
            <p:ph idx="2" type="body"/>
          </p:nvPr>
        </p:nvSpPr>
        <p:spPr>
          <a:xfrm>
            <a:off x="360000" y="2227332"/>
            <a:ext cx="4412025" cy="3849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8" name="Google Shape;78;p36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6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7"/>
          <p:cNvSpPr txBox="1"/>
          <p:nvPr>
            <p:ph type="title"/>
          </p:nvPr>
        </p:nvSpPr>
        <p:spPr>
          <a:xfrm>
            <a:off x="360000" y="635224"/>
            <a:ext cx="534488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 Sans ExtraBold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7"/>
          <p:cNvSpPr/>
          <p:nvPr>
            <p:ph idx="2" type="pic"/>
          </p:nvPr>
        </p:nvSpPr>
        <p:spPr>
          <a:xfrm>
            <a:off x="6096000" y="0"/>
            <a:ext cx="6096000" cy="6857999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37"/>
          <p:cNvSpPr txBox="1"/>
          <p:nvPr>
            <p:ph idx="1" type="body"/>
          </p:nvPr>
        </p:nvSpPr>
        <p:spPr>
          <a:xfrm>
            <a:off x="360000" y="2235423"/>
            <a:ext cx="5344885" cy="38416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4" name="Google Shape;84;p37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7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8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8"/>
          <p:cNvSpPr txBox="1"/>
          <p:nvPr>
            <p:ph idx="1" type="body"/>
          </p:nvPr>
        </p:nvSpPr>
        <p:spPr>
          <a:xfrm rot="5400000">
            <a:off x="4120270" y="-1631494"/>
            <a:ext cx="3939749" cy="114753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38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8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9"/>
          <p:cNvSpPr txBox="1"/>
          <p:nvPr>
            <p:ph type="title"/>
          </p:nvPr>
        </p:nvSpPr>
        <p:spPr>
          <a:xfrm rot="5400000">
            <a:off x="7824998" y="2071562"/>
            <a:ext cx="5454032" cy="25570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9"/>
          <p:cNvSpPr txBox="1"/>
          <p:nvPr>
            <p:ph idx="1" type="body"/>
          </p:nvPr>
        </p:nvSpPr>
        <p:spPr>
          <a:xfrm rot="5400000">
            <a:off x="2089721" y="-1106633"/>
            <a:ext cx="5454032" cy="89134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39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39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6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6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26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6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5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5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ing">
  <p:cSld name="Section Heading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7"/>
          <p:cNvSpPr/>
          <p:nvPr/>
        </p:nvSpPr>
        <p:spPr>
          <a:xfrm>
            <a:off x="0" y="0"/>
            <a:ext cx="12192000" cy="69392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7"/>
          <p:cNvSpPr txBox="1"/>
          <p:nvPr>
            <p:ph idx="1" type="body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  <a:defRPr b="1" i="0" sz="34400">
                <a:solidFill>
                  <a:schemeClr val="l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7"/>
          <p:cNvSpPr txBox="1"/>
          <p:nvPr>
            <p:ph idx="2" type="body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b="1" i="0" sz="66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ection Heading">
  <p:cSld name="1_Section Heading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8"/>
          <p:cNvSpPr/>
          <p:nvPr/>
        </p:nvSpPr>
        <p:spPr>
          <a:xfrm>
            <a:off x="0" y="0"/>
            <a:ext cx="12192000" cy="6939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8"/>
          <p:cNvSpPr txBox="1"/>
          <p:nvPr>
            <p:ph idx="1" type="body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  <a:defRPr b="1" i="0" sz="34400">
                <a:solidFill>
                  <a:schemeClr val="l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28"/>
          <p:cNvSpPr txBox="1"/>
          <p:nvPr>
            <p:ph idx="2" type="body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b="1" i="0" sz="66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ection Heading">
  <p:cSld name="2_Section Heading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/>
          <p:nvPr/>
        </p:nvSpPr>
        <p:spPr>
          <a:xfrm>
            <a:off x="0" y="0"/>
            <a:ext cx="12192000" cy="6939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9"/>
          <p:cNvSpPr txBox="1"/>
          <p:nvPr>
            <p:ph idx="1" type="body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  <a:defRPr b="1" i="0" sz="34400">
                <a:solidFill>
                  <a:schemeClr val="l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29"/>
          <p:cNvSpPr txBox="1"/>
          <p:nvPr>
            <p:ph idx="2" type="body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b="1" i="0" sz="66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0"/>
          <p:cNvSpPr txBox="1"/>
          <p:nvPr>
            <p:ph type="ctrTitle"/>
          </p:nvPr>
        </p:nvSpPr>
        <p:spPr>
          <a:xfrm>
            <a:off x="360000" y="612565"/>
            <a:ext cx="11470556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Nunito Sans ExtraBold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" type="subTitle"/>
          </p:nvPr>
        </p:nvSpPr>
        <p:spPr>
          <a:xfrm>
            <a:off x="360000" y="3428999"/>
            <a:ext cx="11470556" cy="265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9" name="Google Shape;49;p30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30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1"/>
          <p:cNvSpPr txBox="1"/>
          <p:nvPr>
            <p:ph type="title"/>
          </p:nvPr>
        </p:nvSpPr>
        <p:spPr>
          <a:xfrm>
            <a:off x="360000" y="633497"/>
            <a:ext cx="11478648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Nunito Sans ExtraBold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" type="body"/>
          </p:nvPr>
        </p:nvSpPr>
        <p:spPr>
          <a:xfrm>
            <a:off x="359999" y="4393975"/>
            <a:ext cx="11478647" cy="16713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A8B8B"/>
              </a:buClr>
              <a:buSzPts val="2400"/>
              <a:buNone/>
              <a:defRPr sz="2400">
                <a:solidFill>
                  <a:srgbClr val="8A8B8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2000"/>
              <a:buNone/>
              <a:defRPr sz="2000">
                <a:solidFill>
                  <a:srgbClr val="8A8B8B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800"/>
              <a:buNone/>
              <a:defRPr sz="1800">
                <a:solidFill>
                  <a:srgbClr val="8A8B8B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9pPr>
          </a:lstStyle>
          <a:p/>
        </p:txBody>
      </p:sp>
      <p:sp>
        <p:nvSpPr>
          <p:cNvPr id="54" name="Google Shape;54;p31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1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2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2"/>
          <p:cNvSpPr txBox="1"/>
          <p:nvPr>
            <p:ph idx="1" type="body"/>
          </p:nvPr>
        </p:nvSpPr>
        <p:spPr>
          <a:xfrm>
            <a:off x="359999" y="1825625"/>
            <a:ext cx="5659801" cy="42514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32"/>
          <p:cNvSpPr txBox="1"/>
          <p:nvPr>
            <p:ph idx="2" type="body"/>
          </p:nvPr>
        </p:nvSpPr>
        <p:spPr>
          <a:xfrm>
            <a:off x="6172200" y="1825625"/>
            <a:ext cx="5655650" cy="42514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32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/>
          <p:nvPr/>
        </p:nvSpPr>
        <p:spPr>
          <a:xfrm>
            <a:off x="-24276" y="6775449"/>
            <a:ext cx="12251342" cy="1159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4"/>
          <p:cNvSpPr txBox="1"/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  <a:defRPr b="1" i="0" sz="4400" u="none" cap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4"/>
          <p:cNvSpPr txBox="1"/>
          <p:nvPr>
            <p:ph idx="1" type="body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4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4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5" name="Google Shape;15;p24"/>
          <p:cNvCxnSpPr/>
          <p:nvPr/>
        </p:nvCxnSpPr>
        <p:spPr>
          <a:xfrm>
            <a:off x="360000" y="6496826"/>
            <a:ext cx="351985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6" name="Google Shape;16;p2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60000" y="183852"/>
            <a:ext cx="1065600" cy="359952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Relationship Id="rId4" Type="http://schemas.openxmlformats.org/officeDocument/2006/relationships/image" Target="../media/image5.png"/><Relationship Id="rId5" Type="http://schemas.openxmlformats.org/officeDocument/2006/relationships/image" Target="../media/image3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Relationship Id="rId4" Type="http://schemas.openxmlformats.org/officeDocument/2006/relationships/image" Target="../media/image32.png"/><Relationship Id="rId5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comments" Target="../comments/comment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comments" Target="../comments/comment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0.png"/><Relationship Id="rId4" Type="http://schemas.openxmlformats.org/officeDocument/2006/relationships/image" Target="../media/image10.png"/><Relationship Id="rId5" Type="http://schemas.openxmlformats.org/officeDocument/2006/relationships/image" Target="../media/image1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png"/><Relationship Id="rId4" Type="http://schemas.openxmlformats.org/officeDocument/2006/relationships/image" Target="../media/image22.png"/><Relationship Id="rId5" Type="http://schemas.openxmlformats.org/officeDocument/2006/relationships/image" Target="../media/image19.png"/><Relationship Id="rId6" Type="http://schemas.openxmlformats.org/officeDocument/2006/relationships/image" Target="../media/image20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Relationship Id="rId4" Type="http://schemas.openxmlformats.org/officeDocument/2006/relationships/image" Target="../media/image21.png"/><Relationship Id="rId5" Type="http://schemas.openxmlformats.org/officeDocument/2006/relationships/image" Target="../media/image1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8.png"/><Relationship Id="rId4" Type="http://schemas.openxmlformats.org/officeDocument/2006/relationships/image" Target="../media/image33.png"/><Relationship Id="rId5" Type="http://schemas.openxmlformats.org/officeDocument/2006/relationships/image" Target="../media/image3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5.png"/><Relationship Id="rId4" Type="http://schemas.openxmlformats.org/officeDocument/2006/relationships/image" Target="../media/image38.png"/><Relationship Id="rId5" Type="http://schemas.openxmlformats.org/officeDocument/2006/relationships/image" Target="../media/image2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9.png"/><Relationship Id="rId4" Type="http://schemas.openxmlformats.org/officeDocument/2006/relationships/image" Target="../media/image34.png"/><Relationship Id="rId5" Type="http://schemas.openxmlformats.org/officeDocument/2006/relationships/image" Target="../media/image41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7.png"/><Relationship Id="rId4" Type="http://schemas.openxmlformats.org/officeDocument/2006/relationships/image" Target="../media/image36.png"/><Relationship Id="rId5" Type="http://schemas.openxmlformats.org/officeDocument/2006/relationships/image" Target="../media/image4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2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8.png"/><Relationship Id="rId4" Type="http://schemas.openxmlformats.org/officeDocument/2006/relationships/image" Target="../media/image4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5" Type="http://schemas.openxmlformats.org/officeDocument/2006/relationships/image" Target="../media/image15.png"/><Relationship Id="rId6" Type="http://schemas.openxmlformats.org/officeDocument/2006/relationships/image" Target="../media/image8.png"/><Relationship Id="rId7" Type="http://schemas.openxmlformats.org/officeDocument/2006/relationships/image" Target="../media/image23.png"/><Relationship Id="rId8" Type="http://schemas.openxmlformats.org/officeDocument/2006/relationships/image" Target="../media/image1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data.acqf-qcp.africa/" TargetMode="External"/><Relationship Id="rId4" Type="http://schemas.openxmlformats.org/officeDocument/2006/relationships/image" Target="../media/image39.png"/><Relationship Id="rId5" Type="http://schemas.openxmlformats.org/officeDocument/2006/relationships/image" Target="../media/image4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3.png"/><Relationship Id="rId4" Type="http://schemas.openxmlformats.org/officeDocument/2006/relationships/image" Target="../media/image50.png"/><Relationship Id="rId5" Type="http://schemas.openxmlformats.org/officeDocument/2006/relationships/image" Target="../media/image4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comments" Target="../comments/comment1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lobe with a map on it&#10;&#10;Description automatically generated" id="101" name="Google Shape;101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2500" l="0" r="0" t="12500"/>
          <a:stretch/>
        </p:blipFill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102" name="Google Shape;102;p1"/>
          <p:cNvSpPr txBox="1"/>
          <p:nvPr>
            <p:ph idx="11" type="ftr"/>
          </p:nvPr>
        </p:nvSpPr>
        <p:spPr>
          <a:xfrm>
            <a:off x="6826101" y="1614642"/>
            <a:ext cx="5150309" cy="23054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2800" u="sng">
                <a:solidFill>
                  <a:srgbClr val="C00000"/>
                </a:solidFill>
              </a:rPr>
              <a:t>Theme 6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2800"/>
              <a:t>Qualifications and Credentials Platform (QCP) – Training on Organisational Matters</a:t>
            </a:r>
            <a:endParaRPr sz="2800"/>
          </a:p>
        </p:txBody>
      </p:sp>
      <p:sp>
        <p:nvSpPr>
          <p:cNvPr id="103" name="Google Shape;103;p1"/>
          <p:cNvSpPr txBox="1"/>
          <p:nvPr>
            <p:ph idx="1" type="body"/>
          </p:nvPr>
        </p:nvSpPr>
        <p:spPr>
          <a:xfrm>
            <a:off x="6454775" y="4084373"/>
            <a:ext cx="5378450" cy="330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GB" sz="1600">
                <a:latin typeface="Calibri"/>
                <a:ea typeface="Calibri"/>
                <a:cs typeface="Calibri"/>
                <a:sym typeface="Calibri"/>
              </a:rPr>
              <a:t>2nd NQF Forum</a:t>
            </a:r>
            <a:br>
              <a:rPr lang="en-GB" sz="1600">
                <a:latin typeface="Calibri"/>
                <a:ea typeface="Calibri"/>
                <a:cs typeface="Calibri"/>
                <a:sym typeface="Calibri"/>
              </a:rPr>
            </a:br>
            <a:r>
              <a:rPr lang="en-GB" sz="1600">
                <a:latin typeface="Calibri"/>
                <a:ea typeface="Calibri"/>
                <a:cs typeface="Calibri"/>
                <a:sym typeface="Calibri"/>
              </a:rPr>
              <a:t>Luanda, Angola</a:t>
            </a:r>
            <a:endParaRPr sz="1600"/>
          </a:p>
        </p:txBody>
      </p:sp>
      <p:sp>
        <p:nvSpPr>
          <p:cNvPr id="104" name="Google Shape;104;p1"/>
          <p:cNvSpPr txBox="1"/>
          <p:nvPr>
            <p:ph idx="3" type="body"/>
          </p:nvPr>
        </p:nvSpPr>
        <p:spPr>
          <a:xfrm>
            <a:off x="6454775" y="4910077"/>
            <a:ext cx="5378450" cy="1668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GB"/>
              <a:t>6th S</a:t>
            </a:r>
            <a:r>
              <a:rPr lang="en-GB"/>
              <a:t>eptember 2024</a:t>
            </a:r>
            <a:endParaRPr/>
          </a:p>
        </p:txBody>
      </p:sp>
      <p:pic>
        <p:nvPicPr>
          <p:cNvPr descr="A close-up of a logo&#10;&#10;Description automatically generated" id="105" name="Google Shape;10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2275" y="268950"/>
            <a:ext cx="3878299" cy="58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25958" y="6035040"/>
            <a:ext cx="3507294" cy="448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f7b7e5bd94_0_563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Transform Data</a:t>
            </a:r>
            <a:endParaRPr/>
          </a:p>
        </p:txBody>
      </p:sp>
      <p:sp>
        <p:nvSpPr>
          <p:cNvPr id="247" name="Google Shape;247;g2f7b7e5bd94_0_563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48" name="Google Shape;248;g2f7b7e5bd94_0_5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538" y="1941129"/>
            <a:ext cx="10578714" cy="4292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f7b7e5bd94_0_550"/>
          <p:cNvSpPr txBox="1"/>
          <p:nvPr>
            <p:ph idx="1" type="body"/>
          </p:nvPr>
        </p:nvSpPr>
        <p:spPr>
          <a:xfrm>
            <a:off x="541425" y="2621625"/>
            <a:ext cx="3432000" cy="34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Stop using Unstructured</a:t>
            </a:r>
            <a:endParaRPr sz="20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-276542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Stop saving structured data as unstructured</a:t>
            </a:r>
            <a:endParaRPr sz="1800"/>
          </a:p>
          <a:p>
            <a:pPr indent="-276542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Use PDFs as ‘auditing’ evidence not as data retrieval source</a:t>
            </a:r>
            <a:endParaRPr sz="1800"/>
          </a:p>
          <a:p>
            <a:pPr indent="-276542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Most efficient and cost-effective option</a:t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800"/>
          </a:p>
        </p:txBody>
      </p:sp>
      <p:sp>
        <p:nvSpPr>
          <p:cNvPr id="255" name="Google Shape;255;g2f7b7e5bd94_0_550"/>
          <p:cNvSpPr txBox="1"/>
          <p:nvPr>
            <p:ph idx="11" type="ftr"/>
          </p:nvPr>
        </p:nvSpPr>
        <p:spPr>
          <a:xfrm>
            <a:off x="360000" y="6271340"/>
            <a:ext cx="3710400" cy="17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900"/>
              <a:t>Training on QCP concepts and tools</a:t>
            </a:r>
            <a:endParaRPr/>
          </a:p>
        </p:txBody>
      </p:sp>
      <p:sp>
        <p:nvSpPr>
          <p:cNvPr id="256" name="Google Shape;256;g2f7b7e5bd94_0_550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7" name="Google Shape;257;g2f7b7e5bd94_0_550"/>
          <p:cNvSpPr txBox="1"/>
          <p:nvPr/>
        </p:nvSpPr>
        <p:spPr>
          <a:xfrm>
            <a:off x="740101" y="574154"/>
            <a:ext cx="10282500" cy="142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46"/>
              <a:buFont typeface="Nunito Sans ExtraBold"/>
              <a:buNone/>
            </a:pPr>
            <a:r>
              <a:rPr b="1" lang="en-GB" sz="44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Tools to Structure Data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g2f7b7e5bd94_0_550"/>
          <p:cNvSpPr txBox="1"/>
          <p:nvPr>
            <p:ph idx="1" type="body"/>
          </p:nvPr>
        </p:nvSpPr>
        <p:spPr>
          <a:xfrm>
            <a:off x="4277700" y="2602575"/>
            <a:ext cx="3484200" cy="34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GB" sz="20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Template Based Extraction</a:t>
            </a:r>
            <a:endParaRPr sz="20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-276542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Useful if data is structured in forms that always have same headings</a:t>
            </a:r>
            <a:endParaRPr sz="1800"/>
          </a:p>
          <a:p>
            <a:pPr indent="-276542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Automated tool to extract data from those forms, turn into searchable text, and save into a database</a:t>
            </a:r>
            <a:endParaRPr sz="1800"/>
          </a:p>
          <a:p>
            <a:pPr indent="-276542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High Degree of reliability</a:t>
            </a:r>
            <a:endParaRPr sz="1800"/>
          </a:p>
        </p:txBody>
      </p:sp>
      <p:sp>
        <p:nvSpPr>
          <p:cNvPr id="259" name="Google Shape;259;g2f7b7e5bd94_0_550"/>
          <p:cNvSpPr txBox="1"/>
          <p:nvPr>
            <p:ph idx="1" type="body"/>
          </p:nvPr>
        </p:nvSpPr>
        <p:spPr>
          <a:xfrm>
            <a:off x="8218575" y="2621625"/>
            <a:ext cx="3432000" cy="37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Semantic Based Extraction</a:t>
            </a:r>
            <a:endParaRPr sz="20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-276542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Useful if Qualifications Data forms tend to be different</a:t>
            </a:r>
            <a:endParaRPr sz="1800"/>
          </a:p>
          <a:p>
            <a:pPr indent="-276542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AI and other tools used to extract meaning and populate database</a:t>
            </a:r>
            <a:endParaRPr sz="1800"/>
          </a:p>
          <a:p>
            <a:pPr indent="-276542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Quite experimental  and not fully reliable.</a:t>
            </a:r>
            <a:endParaRPr sz="18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800"/>
          </a:p>
        </p:txBody>
      </p:sp>
      <p:pic>
        <p:nvPicPr>
          <p:cNvPr id="260" name="Google Shape;260;g2f7b7e5bd94_0_5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4698" y="1995250"/>
            <a:ext cx="545455" cy="54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g2f7b7e5bd94_0_5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47075" y="1995263"/>
            <a:ext cx="545450" cy="54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g2f7b7e5bd94_0_5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661850" y="1995263"/>
            <a:ext cx="545450" cy="54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7" name="Google Shape;267;p11"/>
          <p:cNvGraphicFramePr/>
          <p:nvPr/>
        </p:nvGraphicFramePr>
        <p:xfrm>
          <a:off x="493985" y="2047402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{674AAD18-AD32-4C46-96EB-FA43BB03EFA9}</a:tableStyleId>
              </a:tblPr>
              <a:tblGrid>
                <a:gridCol w="1997000"/>
                <a:gridCol w="4064175"/>
                <a:gridCol w="4972700"/>
              </a:tblGrid>
              <a:tr h="300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Field Name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Description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Example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</a:tr>
              <a:tr h="300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Qualification Title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The official name of the qualification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Bachelor's Degree in Engineering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</a:tr>
              <a:tr h="300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  <a:extLst>
                            <a:ext uri="http://customooxmlschemas.google.com/">
                              <go:slidesCustomData xmlns:go="http://customooxmlschemas.google.com/" textRoundtripDataId="0"/>
                            </a:ext>
                          </a:extLst>
                        </a:rPr>
                        <a:t>Qualification Level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The level of the qualification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QF Level 6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</a:tr>
              <a:tr h="576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Field of Study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The specific area or discipline of the   qualification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Mechanical Engineering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</a:tr>
              <a:tr h="300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Awarding Body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Institution that issues the qualification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University of Nairobi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</a:tr>
              <a:tr h="576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  <a:extLst>
                            <a:ext uri="http://customooxmlschemas.google.com/">
                              <go:slidesCustomData xmlns:go="http://customooxmlschemas.google.com/" textRoundtripDataId="1"/>
                            </a:ext>
                          </a:extLst>
                        </a:rPr>
                        <a:t>Date of Award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The date when the qualification was awarded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June 2020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</a:tr>
              <a:tr h="300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Learning Outcomes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Skills and competencies gained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Ability to design mechanical systems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</a:tr>
              <a:tr h="300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  <a:extLst>
                            <a:ext uri="http://customooxmlschemas.google.com/">
                              <go:slidesCustomData xmlns:go="http://customooxmlschemas.google.com/" textRoundtripDataId="2"/>
                            </a:ext>
                          </a:extLst>
                        </a:rPr>
                        <a:t>Duration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The time taken to complete the qualification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4 years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</a:tr>
              <a:tr h="300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Credits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The credit value of the qualification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2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40 ECTS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</a:tr>
              <a:tr h="576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  <a:extLst>
                            <a:ext uri="http://customooxmlschemas.google.com/">
                              <go:slidesCustomData xmlns:go="http://customooxmlschemas.google.com/" textRoundtripDataId="3"/>
                            </a:ext>
                          </a:extLst>
                        </a:rPr>
                        <a:t>Mode of Study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The mode in which the qualification was delivered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Full-time, Part-time, Online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</a:tr>
              <a:tr h="300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Others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Any other relevant information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GB" sz="1500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</a:t>
                      </a:r>
                      <a:r>
                        <a:rPr lang="en-GB" sz="1500" u="none" cap="none" strike="noStrike"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Accreditation details, Language of instruction</a:t>
                      </a:r>
                      <a:endParaRPr sz="1500" u="none" cap="none" strike="noStrike"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525" marB="9525" marR="9525" marL="9525" anchor="ctr"/>
                </a:tc>
              </a:tr>
            </a:tbl>
          </a:graphicData>
        </a:graphic>
      </p:graphicFrame>
      <p:sp>
        <p:nvSpPr>
          <p:cNvPr id="268" name="Google Shape;268;p11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900"/>
              <a:t>Training on QCP concepts and tools</a:t>
            </a:r>
            <a:endParaRPr/>
          </a:p>
        </p:txBody>
      </p:sp>
      <p:sp>
        <p:nvSpPr>
          <p:cNvPr id="269" name="Google Shape;269;p11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70" name="Google Shape;270;p11"/>
          <p:cNvSpPr txBox="1"/>
          <p:nvPr/>
        </p:nvSpPr>
        <p:spPr>
          <a:xfrm>
            <a:off x="716683" y="1522041"/>
            <a:ext cx="11033883" cy="4319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GB" sz="2400" u="none" cap="none" strike="noStrike">
                <a:solidFill>
                  <a:schemeClr val="accent4"/>
                </a:solidFill>
                <a:latin typeface="Nunito Sans"/>
                <a:ea typeface="Nunito Sans"/>
                <a:cs typeface="Nunito Sans"/>
                <a:sym typeface="Nunito Sans"/>
              </a:rPr>
              <a:t>Example</a:t>
            </a:r>
            <a:endParaRPr b="0" i="0" sz="2400" u="none" cap="none" strike="noStrike">
              <a:solidFill>
                <a:schemeClr val="accent4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71" name="Google Shape;271;p11"/>
          <p:cNvSpPr txBox="1"/>
          <p:nvPr/>
        </p:nvSpPr>
        <p:spPr>
          <a:xfrm>
            <a:off x="1570418" y="100915"/>
            <a:ext cx="10282395" cy="1421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7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41958"/>
              <a:buFont typeface="Nunito Sans ExtraBold"/>
              <a:buNone/>
            </a:pPr>
            <a:r>
              <a:rPr b="1" i="0" lang="en-GB" sz="4400" u="none" cap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Mapping and Standardising Qualifications Data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e57ba0dab3_0_10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graphicFrame>
        <p:nvGraphicFramePr>
          <p:cNvPr id="278" name="Google Shape;278;g2e57ba0dab3_0_10"/>
          <p:cNvGraphicFramePr/>
          <p:nvPr/>
        </p:nvGraphicFramePr>
        <p:xfrm>
          <a:off x="449317" y="107576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{F541B31E-81C6-4EAB-9180-8CB52D18073A}</a:tableStyleId>
              </a:tblPr>
              <a:tblGrid>
                <a:gridCol w="3657725"/>
                <a:gridCol w="3923400"/>
                <a:gridCol w="3953575"/>
              </a:tblGrid>
              <a:tr h="367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800" u="none" cap="none" strike="noStrike">
                          <a:solidFill>
                            <a:schemeClr val="accent1"/>
                          </a:solidFill>
                          <a:latin typeface="Nunito Sans ExtraBold"/>
                          <a:ea typeface="Nunito Sans ExtraBold"/>
                          <a:cs typeface="Nunito Sans ExtraBold"/>
                          <a:sym typeface="Nunito Sans ExtraBold"/>
                          <a:extLst>
                            <a:ext uri="http://customooxmlschemas.google.com/">
                              <go:slidesCustomData xmlns:go="http://customooxmlschemas.google.com/" textRoundtripDataId="4"/>
                            </a:ext>
                          </a:extLst>
                        </a:rPr>
                        <a:t>Class</a:t>
                      </a:r>
                      <a:endParaRPr sz="1800" u="none" cap="none" strike="noStrike">
                        <a:solidFill>
                          <a:schemeClr val="accent1"/>
                        </a:solidFill>
                        <a:latin typeface="Nunito Sans ExtraBold"/>
                        <a:ea typeface="Nunito Sans ExtraBold"/>
                        <a:cs typeface="Nunito Sans ExtraBold"/>
                        <a:sym typeface="Nunito Sans ExtraBold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800" u="none" cap="none" strike="noStrike">
                          <a:solidFill>
                            <a:schemeClr val="accent1"/>
                          </a:solidFill>
                          <a:latin typeface="Nunito Sans ExtraBold"/>
                          <a:ea typeface="Nunito Sans ExtraBold"/>
                          <a:cs typeface="Nunito Sans ExtraBold"/>
                          <a:sym typeface="Nunito Sans ExtraBold"/>
                        </a:rPr>
                        <a:t>Property</a:t>
                      </a:r>
                      <a:endParaRPr sz="1800" u="none" cap="none" strike="noStrike">
                        <a:solidFill>
                          <a:schemeClr val="accent1"/>
                        </a:solidFill>
                        <a:latin typeface="Nunito Sans ExtraBold"/>
                        <a:ea typeface="Nunito Sans ExtraBold"/>
                        <a:cs typeface="Nunito Sans ExtraBold"/>
                        <a:sym typeface="Nunito Sans ExtraBold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800" u="none" cap="none" strike="noStrike">
                          <a:solidFill>
                            <a:schemeClr val="accent1"/>
                          </a:solidFill>
                          <a:latin typeface="Nunito Sans ExtraBold"/>
                          <a:ea typeface="Nunito Sans ExtraBold"/>
                          <a:cs typeface="Nunito Sans ExtraBold"/>
                          <a:sym typeface="Nunito Sans ExtraBold"/>
                        </a:rPr>
                        <a:t>Expected value</a:t>
                      </a:r>
                      <a:endParaRPr sz="1800" u="none" cap="none" strike="noStrike">
                        <a:solidFill>
                          <a:schemeClr val="accent1"/>
                        </a:solidFill>
                        <a:latin typeface="Nunito Sans ExtraBold"/>
                        <a:ea typeface="Nunito Sans ExtraBold"/>
                        <a:cs typeface="Nunito Sans ExtraBold"/>
                        <a:sym typeface="Nunito Sans ExtraBold"/>
                      </a:endParaRPr>
                    </a:p>
                  </a:txBody>
                  <a:tcPr marT="0" marB="0" marR="91425" marL="108000"/>
                </a:tc>
              </a:tr>
              <a:tr h="304300">
                <a:tc rowSpan="6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Qualification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awarding information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Awarding Opportunity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</a:tr>
              <a:tr h="30430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education level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ACQF levels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</a:tr>
              <a:tr h="30430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learning outcome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Learning Outcome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</a:tr>
              <a:tr h="30430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publisher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Organisation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</a:tr>
              <a:tr h="30430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thematic area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ISCED-F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</a:tr>
              <a:tr h="30430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title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String with language 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</a:tr>
              <a:tr h="340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Awarding Opportunity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awarding body or note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Organisation or Note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</a:tr>
              <a:tr h="304300">
                <a:tc row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Learning Opportunity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default language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Language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</a:tr>
              <a:tr h="30430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provided by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Organisation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</a:tr>
              <a:tr h="30430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qualification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Qualification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</a:tr>
              <a:tr h="30430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title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String with language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</a:tr>
              <a:tr h="304300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Learning Outcome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title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String with language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</a:tr>
              <a:tr h="30430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related skill or note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Skill or Note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</a:tr>
              <a:tr h="340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Location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spatial code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Location code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</a:tr>
              <a:tr h="304300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Organisation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location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Location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</a:tr>
              <a:tr h="304300">
                <a:tc vMerge="1"/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name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GB" sz="1500" u="none" cap="none" strike="noStrike">
                          <a:solidFill>
                            <a:srgbClr val="24282A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String with language</a:t>
                      </a:r>
                      <a:endParaRPr sz="1500" u="none" cap="none" strike="noStrike">
                        <a:solidFill>
                          <a:srgbClr val="24282A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0" marB="0" marR="91425" marL="108000"/>
                </a:tc>
              </a:tr>
            </a:tbl>
          </a:graphicData>
        </a:graphic>
      </p:graphicFrame>
      <p:sp>
        <p:nvSpPr>
          <p:cNvPr id="279" name="Google Shape;279;g2e57ba0dab3_0_10"/>
          <p:cNvSpPr txBox="1"/>
          <p:nvPr/>
        </p:nvSpPr>
        <p:spPr>
          <a:xfrm>
            <a:off x="1516950" y="151152"/>
            <a:ext cx="10282500" cy="92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7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41958"/>
              <a:buFont typeface="Nunito Sans ExtraBold"/>
              <a:buNone/>
            </a:pPr>
            <a:r>
              <a:rPr b="1" i="0" lang="en-GB" sz="4400" u="none" cap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Overview of data properties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f7b7e5bd94_0_578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Quality Assure Data (Clean Data)</a:t>
            </a:r>
            <a:endParaRPr/>
          </a:p>
        </p:txBody>
      </p:sp>
      <p:sp>
        <p:nvSpPr>
          <p:cNvPr id="286" name="Google Shape;286;g2f7b7e5bd94_0_578"/>
          <p:cNvSpPr txBox="1"/>
          <p:nvPr>
            <p:ph idx="1" type="body"/>
          </p:nvPr>
        </p:nvSpPr>
        <p:spPr>
          <a:xfrm>
            <a:off x="352475" y="2136291"/>
            <a:ext cx="11475300" cy="473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Before Publication, all qualifications </a:t>
            </a:r>
            <a:r>
              <a:rPr b="1" lang="en-GB"/>
              <a:t>must </a:t>
            </a:r>
            <a:r>
              <a:rPr lang="en-GB"/>
              <a:t>be quality assured.</a:t>
            </a:r>
            <a:endParaRPr/>
          </a:p>
        </p:txBody>
      </p:sp>
      <p:sp>
        <p:nvSpPr>
          <p:cNvPr id="287" name="Google Shape;287;g2f7b7e5bd94_0_578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288" name="Google Shape;288;g2f7b7e5bd94_0_578"/>
          <p:cNvGrpSpPr/>
          <p:nvPr/>
        </p:nvGrpSpPr>
        <p:grpSpPr>
          <a:xfrm>
            <a:off x="1115339" y="2805183"/>
            <a:ext cx="3634957" cy="3395915"/>
            <a:chOff x="1293736" y="1258050"/>
            <a:chExt cx="2726286" cy="2547000"/>
          </a:xfrm>
        </p:grpSpPr>
        <p:sp>
          <p:nvSpPr>
            <p:cNvPr id="289" name="Google Shape;289;g2f7b7e5bd94_0_578"/>
            <p:cNvSpPr/>
            <p:nvPr/>
          </p:nvSpPr>
          <p:spPr>
            <a:xfrm rot="2700000">
              <a:off x="2286374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rgbClr val="08563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g2f7b7e5bd94_0_578"/>
            <p:cNvSpPr/>
            <p:nvPr/>
          </p:nvSpPr>
          <p:spPr>
            <a:xfrm>
              <a:off x="151075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600">
                  <a:solidFill>
                    <a:srgbClr val="085630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b="1" sz="1600">
                <a:solidFill>
                  <a:srgbClr val="08563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91" name="Google Shape;291;g2f7b7e5bd94_0_578"/>
            <p:cNvSpPr txBox="1"/>
            <p:nvPr/>
          </p:nvSpPr>
          <p:spPr>
            <a:xfrm rot="-2700000">
              <a:off x="1501398" y="2241353"/>
              <a:ext cx="2332604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6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On Preparation</a:t>
              </a:r>
              <a:endParaRPr b="1"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92" name="Google Shape;292;g2f7b7e5bd94_0_578"/>
            <p:cNvSpPr txBox="1"/>
            <p:nvPr/>
          </p:nvSpPr>
          <p:spPr>
            <a:xfrm rot="-2700000">
              <a:off x="195970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GB" sz="1100">
                  <a:latin typeface="Roboto"/>
                  <a:ea typeface="Roboto"/>
                  <a:cs typeface="Roboto"/>
                  <a:sym typeface="Roboto"/>
                </a:rPr>
                <a:t>When a Qualification is approved nationally, administrative and legislative checks are undertaken.</a:t>
              </a:r>
              <a:endParaRPr b="1" sz="11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93" name="Google Shape;293;g2f7b7e5bd94_0_578"/>
          <p:cNvGrpSpPr/>
          <p:nvPr/>
        </p:nvGrpSpPr>
        <p:grpSpPr>
          <a:xfrm>
            <a:off x="3662238" y="2805183"/>
            <a:ext cx="3634957" cy="3395915"/>
            <a:chOff x="3203958" y="1258050"/>
            <a:chExt cx="2726286" cy="2547000"/>
          </a:xfrm>
        </p:grpSpPr>
        <p:sp>
          <p:nvSpPr>
            <p:cNvPr id="294" name="Google Shape;294;g2f7b7e5bd94_0_578"/>
            <p:cNvSpPr/>
            <p:nvPr/>
          </p:nvSpPr>
          <p:spPr>
            <a:xfrm rot="2700000">
              <a:off x="4196595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rgbClr val="0B774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g2f7b7e5bd94_0_578"/>
            <p:cNvSpPr/>
            <p:nvPr/>
          </p:nvSpPr>
          <p:spPr>
            <a:xfrm>
              <a:off x="3420974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600">
                  <a:solidFill>
                    <a:srgbClr val="0B7743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 b="1" sz="1600">
                <a:solidFill>
                  <a:srgbClr val="0B77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96" name="Google Shape;296;g2f7b7e5bd94_0_578"/>
            <p:cNvSpPr txBox="1"/>
            <p:nvPr/>
          </p:nvSpPr>
          <p:spPr>
            <a:xfrm rot="-2700000">
              <a:off x="3410687" y="2240903"/>
              <a:ext cx="2333877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6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On Transformation</a:t>
              </a:r>
              <a:endParaRPr b="1"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97" name="Google Shape;297;g2f7b7e5bd94_0_578"/>
            <p:cNvSpPr txBox="1"/>
            <p:nvPr/>
          </p:nvSpPr>
          <p:spPr>
            <a:xfrm rot="-2700000">
              <a:off x="3869931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GB" sz="1100">
                  <a:latin typeface="Roboto"/>
                  <a:ea typeface="Roboto"/>
                  <a:cs typeface="Roboto"/>
                  <a:sym typeface="Roboto"/>
                </a:rPr>
                <a:t>Checks that the mapping has been done correctly, and that the technical tools output their </a:t>
              </a:r>
              <a:endParaRPr b="1" sz="11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98" name="Google Shape;298;g2f7b7e5bd94_0_578"/>
          <p:cNvGrpSpPr/>
          <p:nvPr/>
        </p:nvGrpSpPr>
        <p:grpSpPr>
          <a:xfrm>
            <a:off x="6222198" y="2805183"/>
            <a:ext cx="3634957" cy="3395915"/>
            <a:chOff x="5123977" y="1258050"/>
            <a:chExt cx="2726286" cy="2547000"/>
          </a:xfrm>
        </p:grpSpPr>
        <p:sp>
          <p:nvSpPr>
            <p:cNvPr id="299" name="Google Shape;299;g2f7b7e5bd94_0_578"/>
            <p:cNvSpPr/>
            <p:nvPr/>
          </p:nvSpPr>
          <p:spPr>
            <a:xfrm rot="2700000">
              <a:off x="6116614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rgbClr val="0E945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g2f7b7e5bd94_0_578"/>
            <p:cNvSpPr/>
            <p:nvPr/>
          </p:nvSpPr>
          <p:spPr>
            <a:xfrm>
              <a:off x="534099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228600" rotWithShape="0" algn="tl" dir="5400000" dist="50800">
                <a:srgbClr val="000000">
                  <a:alpha val="54900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600">
                  <a:solidFill>
                    <a:srgbClr val="0E9453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  <a:endParaRPr b="1" sz="1600">
                <a:solidFill>
                  <a:srgbClr val="0E945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01" name="Google Shape;301;g2f7b7e5bd94_0_578"/>
            <p:cNvSpPr txBox="1"/>
            <p:nvPr/>
          </p:nvSpPr>
          <p:spPr>
            <a:xfrm rot="-2700000">
              <a:off x="5323969" y="2238203"/>
              <a:ext cx="2341513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6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On Upload / Before Publication</a:t>
              </a:r>
              <a:endParaRPr b="1" sz="1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02" name="Google Shape;302;g2f7b7e5bd94_0_578"/>
            <p:cNvSpPr txBox="1"/>
            <p:nvPr/>
          </p:nvSpPr>
          <p:spPr>
            <a:xfrm rot="-2700000">
              <a:off x="578994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GB" sz="1100">
                  <a:latin typeface="Roboto"/>
                  <a:ea typeface="Roboto"/>
                  <a:cs typeface="Roboto"/>
                  <a:sym typeface="Roboto"/>
                </a:rPr>
                <a:t>Check that errors have not been introduced by the interface, check completeness, check for corruption</a:t>
              </a:r>
              <a:endParaRPr b="1" sz="11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f7b7e5bd94_0_606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Typical Effort Distribution </a:t>
            </a:r>
            <a:br>
              <a:rPr lang="en-GB"/>
            </a:br>
            <a:r>
              <a:rPr lang="en-GB"/>
              <a:t>of a Data Science Project</a:t>
            </a:r>
            <a:endParaRPr/>
          </a:p>
        </p:txBody>
      </p:sp>
      <p:sp>
        <p:nvSpPr>
          <p:cNvPr id="309" name="Google Shape;309;g2f7b7e5bd94_0_606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10" name="Google Shape;310;g2f7b7e5bd94_0_606"/>
          <p:cNvSpPr txBox="1"/>
          <p:nvPr>
            <p:ph type="title"/>
          </p:nvPr>
        </p:nvSpPr>
        <p:spPr>
          <a:xfrm>
            <a:off x="988650" y="2501375"/>
            <a:ext cx="1659300" cy="1003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20%</a:t>
            </a:r>
            <a:endParaRPr/>
          </a:p>
        </p:txBody>
      </p:sp>
      <p:sp>
        <p:nvSpPr>
          <p:cNvPr id="311" name="Google Shape;311;g2f7b7e5bd94_0_606"/>
          <p:cNvSpPr txBox="1"/>
          <p:nvPr>
            <p:ph type="title"/>
          </p:nvPr>
        </p:nvSpPr>
        <p:spPr>
          <a:xfrm>
            <a:off x="988650" y="3555725"/>
            <a:ext cx="1659300" cy="1003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6</a:t>
            </a:r>
            <a:r>
              <a:rPr lang="en-GB"/>
              <a:t>0%</a:t>
            </a:r>
            <a:endParaRPr/>
          </a:p>
        </p:txBody>
      </p:sp>
      <p:sp>
        <p:nvSpPr>
          <p:cNvPr id="312" name="Google Shape;312;g2f7b7e5bd94_0_606"/>
          <p:cNvSpPr txBox="1"/>
          <p:nvPr>
            <p:ph type="title"/>
          </p:nvPr>
        </p:nvSpPr>
        <p:spPr>
          <a:xfrm>
            <a:off x="988650" y="4610075"/>
            <a:ext cx="1659300" cy="1003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</a:t>
            </a:r>
            <a:r>
              <a:rPr lang="en-GB"/>
              <a:t>0%</a:t>
            </a:r>
            <a:endParaRPr/>
          </a:p>
        </p:txBody>
      </p:sp>
      <p:sp>
        <p:nvSpPr>
          <p:cNvPr id="313" name="Google Shape;313;g2f7b7e5bd94_0_606"/>
          <p:cNvSpPr txBox="1"/>
          <p:nvPr>
            <p:ph type="title"/>
          </p:nvPr>
        </p:nvSpPr>
        <p:spPr>
          <a:xfrm>
            <a:off x="2539600" y="2501375"/>
            <a:ext cx="6898200" cy="1003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30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rPr>
              <a:t>Locating &amp; Entering Data</a:t>
            </a:r>
            <a:endParaRPr b="0" sz="3000">
              <a:solidFill>
                <a:schemeClr val="dk2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14" name="Google Shape;314;g2f7b7e5bd94_0_606"/>
          <p:cNvSpPr txBox="1"/>
          <p:nvPr>
            <p:ph type="title"/>
          </p:nvPr>
        </p:nvSpPr>
        <p:spPr>
          <a:xfrm>
            <a:off x="2539600" y="3555725"/>
            <a:ext cx="6631200" cy="1003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3000">
                <a:solidFill>
                  <a:schemeClr val="dk1"/>
                </a:solidFill>
              </a:rPr>
              <a:t>Cleaning/QA of Data</a:t>
            </a:r>
            <a:endParaRPr b="0" sz="3000">
              <a:solidFill>
                <a:schemeClr val="dk1"/>
              </a:solidFill>
            </a:endParaRPr>
          </a:p>
        </p:txBody>
      </p:sp>
      <p:sp>
        <p:nvSpPr>
          <p:cNvPr id="315" name="Google Shape;315;g2f7b7e5bd94_0_606"/>
          <p:cNvSpPr txBox="1"/>
          <p:nvPr>
            <p:ph type="title"/>
          </p:nvPr>
        </p:nvSpPr>
        <p:spPr>
          <a:xfrm>
            <a:off x="2539600" y="4610075"/>
            <a:ext cx="6631200" cy="1003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30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Extracting Insights</a:t>
            </a:r>
            <a:endParaRPr b="0" sz="30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2f7c108b569_4_42"/>
          <p:cNvSpPr/>
          <p:nvPr/>
        </p:nvSpPr>
        <p:spPr>
          <a:xfrm>
            <a:off x="6482050" y="2965100"/>
            <a:ext cx="729600" cy="587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06</a:t>
            </a:r>
            <a:endParaRPr sz="30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</p:txBody>
      </p:sp>
      <p:sp>
        <p:nvSpPr>
          <p:cNvPr id="322" name="Google Shape;322;g2f7c108b569_4_42"/>
          <p:cNvSpPr/>
          <p:nvPr/>
        </p:nvSpPr>
        <p:spPr>
          <a:xfrm>
            <a:off x="6482050" y="3749000"/>
            <a:ext cx="841200" cy="587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07</a:t>
            </a:r>
            <a:endParaRPr sz="30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</p:txBody>
      </p:sp>
      <p:sp>
        <p:nvSpPr>
          <p:cNvPr id="323" name="Google Shape;323;g2f7c108b569_4_42"/>
          <p:cNvSpPr/>
          <p:nvPr/>
        </p:nvSpPr>
        <p:spPr>
          <a:xfrm>
            <a:off x="6482050" y="2181200"/>
            <a:ext cx="841200" cy="587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05</a:t>
            </a:r>
            <a:endParaRPr sz="30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</p:txBody>
      </p:sp>
      <p:sp>
        <p:nvSpPr>
          <p:cNvPr id="324" name="Google Shape;324;g2f7c108b569_4_42"/>
          <p:cNvSpPr/>
          <p:nvPr/>
        </p:nvSpPr>
        <p:spPr>
          <a:xfrm>
            <a:off x="655475" y="2181200"/>
            <a:ext cx="841200" cy="587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01</a:t>
            </a:r>
            <a:endParaRPr sz="30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</p:txBody>
      </p:sp>
      <p:sp>
        <p:nvSpPr>
          <p:cNvPr id="325" name="Google Shape;325;g2f7c108b569_4_42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34EA2"/>
              </a:buClr>
              <a:buSzPts val="4000"/>
              <a:buFont typeface="Arial"/>
              <a:buNone/>
            </a:pPr>
            <a:r>
              <a:rPr b="0" lang="en-GB"/>
              <a:t>The ‘’7 sins of data quality’’</a:t>
            </a:r>
            <a:endParaRPr b="0"/>
          </a:p>
        </p:txBody>
      </p:sp>
      <p:sp>
        <p:nvSpPr>
          <p:cNvPr id="326" name="Google Shape;326;g2f7c108b569_4_42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27" name="Google Shape;327;g2f7c108b569_4_42"/>
          <p:cNvSpPr/>
          <p:nvPr/>
        </p:nvSpPr>
        <p:spPr>
          <a:xfrm>
            <a:off x="7112800" y="2181200"/>
            <a:ext cx="4801500" cy="310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The Dummy Data Provider</a:t>
            </a:r>
            <a:endParaRPr sz="2600"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The Worshiper of old Gods</a:t>
            </a:r>
            <a:endParaRPr sz="2600"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The Minimalist </a:t>
            </a:r>
            <a:endParaRPr sz="26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28" name="Google Shape;328;g2f7c108b569_4_42"/>
          <p:cNvSpPr/>
          <p:nvPr/>
        </p:nvSpPr>
        <p:spPr>
          <a:xfrm>
            <a:off x="655475" y="2934175"/>
            <a:ext cx="841200" cy="587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02</a:t>
            </a:r>
            <a:endParaRPr sz="30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</p:txBody>
      </p:sp>
      <p:sp>
        <p:nvSpPr>
          <p:cNvPr id="329" name="Google Shape;329;g2f7c108b569_4_42"/>
          <p:cNvSpPr/>
          <p:nvPr/>
        </p:nvSpPr>
        <p:spPr>
          <a:xfrm>
            <a:off x="655475" y="3749000"/>
            <a:ext cx="841200" cy="587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03</a:t>
            </a:r>
            <a:endParaRPr sz="30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</p:txBody>
      </p:sp>
      <p:sp>
        <p:nvSpPr>
          <p:cNvPr id="330" name="Google Shape;330;g2f7c108b569_4_42"/>
          <p:cNvSpPr/>
          <p:nvPr/>
        </p:nvSpPr>
        <p:spPr>
          <a:xfrm>
            <a:off x="655475" y="4563825"/>
            <a:ext cx="841200" cy="587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04</a:t>
            </a:r>
            <a:endParaRPr sz="30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</p:txBody>
      </p:sp>
      <p:sp>
        <p:nvSpPr>
          <p:cNvPr id="331" name="Google Shape;331;g2f7c108b569_4_42"/>
          <p:cNvSpPr/>
          <p:nvPr/>
        </p:nvSpPr>
        <p:spPr>
          <a:xfrm>
            <a:off x="1348174" y="2181200"/>
            <a:ext cx="5195700" cy="310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The Description Dumper  </a:t>
            </a:r>
            <a:endParaRPr sz="26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The Learning Outcome Avoider</a:t>
            </a:r>
            <a:endParaRPr sz="2600"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The Data Model Hacker </a:t>
            </a:r>
            <a:endParaRPr sz="2600"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The Know it All</a:t>
            </a:r>
            <a:endParaRPr sz="2600"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2f7c108b569_4_58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/>
              <a:t>The Description Dumper</a:t>
            </a:r>
            <a:endParaRPr b="0"/>
          </a:p>
        </p:txBody>
      </p:sp>
      <p:sp>
        <p:nvSpPr>
          <p:cNvPr id="338" name="Google Shape;338;g2f7c108b569_4_58"/>
          <p:cNvSpPr txBox="1"/>
          <p:nvPr>
            <p:ph idx="1" type="body"/>
          </p:nvPr>
        </p:nvSpPr>
        <p:spPr>
          <a:xfrm>
            <a:off x="1162800" y="2136300"/>
            <a:ext cx="5591400" cy="3939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The description dumper just copies all properties to the description field, and doesn't map their data to the properties.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000"/>
              <a:t>Instead of rich data we can process, we receive a paragraph of text that is far less useful.</a:t>
            </a:r>
            <a:endParaRPr/>
          </a:p>
        </p:txBody>
      </p:sp>
      <p:sp>
        <p:nvSpPr>
          <p:cNvPr id="339" name="Google Shape;339;g2f7c108b569_4_58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40" name="Google Shape;340;g2f7c108b569_4_58"/>
          <p:cNvPicPr preferRelativeResize="0"/>
          <p:nvPr/>
        </p:nvPicPr>
        <p:blipFill rotWithShape="1">
          <a:blip r:embed="rId3">
            <a:alphaModFix/>
          </a:blip>
          <a:srcRect b="0" l="495" r="9381" t="0"/>
          <a:stretch/>
        </p:blipFill>
        <p:spPr>
          <a:xfrm>
            <a:off x="7556425" y="0"/>
            <a:ext cx="4635574" cy="6778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g2f7c108b569_4_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800" y="2136300"/>
            <a:ext cx="446799" cy="44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g2f7c108b569_4_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2800" y="3438900"/>
            <a:ext cx="446801" cy="446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2f7c108b569_4_66"/>
          <p:cNvSpPr txBox="1"/>
          <p:nvPr>
            <p:ph type="title"/>
          </p:nvPr>
        </p:nvSpPr>
        <p:spPr>
          <a:xfrm>
            <a:off x="360000" y="615425"/>
            <a:ext cx="60849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/>
              <a:t>The Learning Outcome avoider</a:t>
            </a:r>
            <a:endParaRPr b="0"/>
          </a:p>
        </p:txBody>
      </p:sp>
      <p:sp>
        <p:nvSpPr>
          <p:cNvPr id="349" name="Google Shape;349;g2f7c108b569_4_66"/>
          <p:cNvSpPr txBox="1"/>
          <p:nvPr>
            <p:ph idx="1" type="body"/>
          </p:nvPr>
        </p:nvSpPr>
        <p:spPr>
          <a:xfrm>
            <a:off x="1175150" y="2269950"/>
            <a:ext cx="5145900" cy="3655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No learning outcomes in data at all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2000"/>
              <a:t>All learning outcomes jumbled into one textbox 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2000"/>
              <a:t>Learning outcomes not linked to ESCO or other frameworks</a:t>
            </a:r>
            <a:endParaRPr sz="2000"/>
          </a:p>
        </p:txBody>
      </p:sp>
      <p:sp>
        <p:nvSpPr>
          <p:cNvPr id="350" name="Google Shape;350;g2f7c108b569_4_66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51" name="Google Shape;351;g2f7c108b569_4_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825" y="2269950"/>
            <a:ext cx="446801" cy="44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g2f7c108b569_4_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825" y="3426300"/>
            <a:ext cx="446801" cy="44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g2f7c108b569_4_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2825" y="4802150"/>
            <a:ext cx="446801" cy="4468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bird, gallinaceous bird, pigeon, ledge&#10;&#10;Description automatically generated" id="354" name="Google Shape;354;g2f7c108b569_4_66"/>
          <p:cNvPicPr preferRelativeResize="0"/>
          <p:nvPr>
            <p:ph idx="2" type="pic"/>
          </p:nvPr>
        </p:nvPicPr>
        <p:blipFill rotWithShape="1">
          <a:blip r:embed="rId6">
            <a:alphaModFix/>
          </a:blip>
          <a:srcRect b="11827" l="0" r="0" t="11819"/>
          <a:stretch/>
        </p:blipFill>
        <p:spPr>
          <a:xfrm>
            <a:off x="6907950" y="0"/>
            <a:ext cx="5531449" cy="677657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2f7c108b569_4_85"/>
          <p:cNvSpPr txBox="1"/>
          <p:nvPr>
            <p:ph type="title"/>
          </p:nvPr>
        </p:nvSpPr>
        <p:spPr>
          <a:xfrm>
            <a:off x="360000" y="615425"/>
            <a:ext cx="69051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/>
              <a:t>The Data Model Hacker</a:t>
            </a:r>
            <a:endParaRPr b="0"/>
          </a:p>
        </p:txBody>
      </p:sp>
      <p:sp>
        <p:nvSpPr>
          <p:cNvPr id="361" name="Google Shape;361;g2f7c108b569_4_85"/>
          <p:cNvSpPr txBox="1"/>
          <p:nvPr>
            <p:ph idx="1" type="body"/>
          </p:nvPr>
        </p:nvSpPr>
        <p:spPr>
          <a:xfrm>
            <a:off x="1175150" y="2269950"/>
            <a:ext cx="5145900" cy="3655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Use of custom properties to avoid matching to data model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2000"/>
              <a:t>Using properties for purposes which they are not intended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362" name="Google Shape;362;g2f7c108b569_4_85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63" name="Google Shape;363;g2f7c108b569_4_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825" y="2365700"/>
            <a:ext cx="446801" cy="44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g2f7c108b569_4_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825" y="3513150"/>
            <a:ext cx="446799" cy="4468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, water&#10;&#10;Description automatically generated" id="365" name="Google Shape;365;g2f7c108b569_4_85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20628" r="20634" t="0"/>
          <a:stretch/>
        </p:blipFill>
        <p:spPr>
          <a:xfrm>
            <a:off x="7265100" y="0"/>
            <a:ext cx="4926900" cy="676655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e57ba0dab3_1_7"/>
          <p:cNvSpPr/>
          <p:nvPr/>
        </p:nvSpPr>
        <p:spPr>
          <a:xfrm>
            <a:off x="890325" y="2683050"/>
            <a:ext cx="3982500" cy="35853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13" name="Google Shape;113;g2e57ba0dab3_1_7"/>
          <p:cNvSpPr txBox="1"/>
          <p:nvPr>
            <p:ph idx="1" type="body"/>
          </p:nvPr>
        </p:nvSpPr>
        <p:spPr>
          <a:xfrm>
            <a:off x="774888" y="1528799"/>
            <a:ext cx="9493719" cy="1411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000"/>
              <a:t>In parallel to the technical development of the Qualifications and Credentials Platform (QCP), we will conduct a </a:t>
            </a:r>
            <a:r>
              <a:rPr b="1" lang="en-GB" sz="2000"/>
              <a:t>training programme</a:t>
            </a:r>
            <a:r>
              <a:rPr lang="en-GB" sz="2000"/>
              <a:t> for stakeholders involved in managing and using qualifications databases</a:t>
            </a:r>
            <a:endParaRPr sz="2000"/>
          </a:p>
        </p:txBody>
      </p:sp>
      <p:sp>
        <p:nvSpPr>
          <p:cNvPr id="114" name="Google Shape;114;g2e57ba0dab3_1_7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5" name="Google Shape;115;g2e57ba0dab3_1_7"/>
          <p:cNvSpPr txBox="1"/>
          <p:nvPr>
            <p:ph type="title"/>
          </p:nvPr>
        </p:nvSpPr>
        <p:spPr>
          <a:xfrm>
            <a:off x="740101" y="859905"/>
            <a:ext cx="2905005" cy="69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5454"/>
              <a:buNone/>
            </a:pPr>
            <a:r>
              <a:rPr lang="en-GB"/>
              <a:t>Context</a:t>
            </a:r>
            <a:endParaRPr/>
          </a:p>
        </p:txBody>
      </p:sp>
      <p:sp>
        <p:nvSpPr>
          <p:cNvPr id="116" name="Google Shape;116;g2e57ba0dab3_1_7"/>
          <p:cNvSpPr txBox="1"/>
          <p:nvPr/>
        </p:nvSpPr>
        <p:spPr>
          <a:xfrm>
            <a:off x="890325" y="3641832"/>
            <a:ext cx="3982500" cy="18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Means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8287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Char char="•"/>
            </a:pPr>
            <a:r>
              <a:rPr b="0" i="0" lang="en-GB" sz="19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Training activities (such as during this meeting)</a:t>
            </a:r>
            <a:endParaRPr b="0" i="0" sz="1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8287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Char char="•"/>
            </a:pPr>
            <a:r>
              <a:rPr b="0" i="0" lang="en-GB" sz="19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Training material for self-paced learning</a:t>
            </a:r>
            <a:endParaRPr b="0" i="0" sz="1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g2e57ba0dab3_1_7"/>
          <p:cNvSpPr/>
          <p:nvPr/>
        </p:nvSpPr>
        <p:spPr>
          <a:xfrm>
            <a:off x="5498425" y="2683050"/>
            <a:ext cx="5305800" cy="35853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118" name="Google Shape;118;g2e57ba0dab3_1_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1963" y="2976775"/>
            <a:ext cx="499226" cy="499226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g2e57ba0dab3_1_7"/>
          <p:cNvSpPr txBox="1"/>
          <p:nvPr/>
        </p:nvSpPr>
        <p:spPr>
          <a:xfrm>
            <a:off x="5498413" y="3641832"/>
            <a:ext cx="5305800" cy="24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Aim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8287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Char char="•"/>
            </a:pPr>
            <a:r>
              <a:rPr b="0" i="0" lang="en-GB" sz="19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Addressing foundational knowledge and providing hands-on support to ensure successful adaptation and usage of the QCP</a:t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8287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Char char="•"/>
            </a:pPr>
            <a:r>
              <a:rPr b="0" i="0" lang="en-GB" sz="1900" u="none" cap="none" strike="noStrike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Several major themes identified until the end of 2024</a:t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g2e57ba0dab3_1_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01709" y="2976763"/>
            <a:ext cx="499226" cy="4992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f7c108b569_4_99"/>
          <p:cNvSpPr txBox="1"/>
          <p:nvPr>
            <p:ph type="title"/>
          </p:nvPr>
        </p:nvSpPr>
        <p:spPr>
          <a:xfrm>
            <a:off x="360000" y="615425"/>
            <a:ext cx="69051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/>
              <a:t>The know it all</a:t>
            </a:r>
            <a:endParaRPr b="0"/>
          </a:p>
        </p:txBody>
      </p:sp>
      <p:sp>
        <p:nvSpPr>
          <p:cNvPr id="372" name="Google Shape;372;g2f7c108b569_4_99"/>
          <p:cNvSpPr txBox="1"/>
          <p:nvPr>
            <p:ph idx="1" type="body"/>
          </p:nvPr>
        </p:nvSpPr>
        <p:spPr>
          <a:xfrm>
            <a:off x="1175150" y="2269950"/>
            <a:ext cx="5145900" cy="3655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Does not quality assure data before posting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2000"/>
              <a:t>Assumes data is correct without any basis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373" name="Google Shape;373;g2f7c108b569_4_99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74" name="Google Shape;374;g2f7c108b569_4_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825" y="2375075"/>
            <a:ext cx="446801" cy="44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g2f7c108b569_4_9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825" y="3638325"/>
            <a:ext cx="446801" cy="4467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person, graffiti&#10;&#10;Description automatically generated" id="376" name="Google Shape;376;g2f7c108b569_4_99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20600" r="20606" t="0"/>
          <a:stretch/>
        </p:blipFill>
        <p:spPr>
          <a:xfrm>
            <a:off x="6840575" y="0"/>
            <a:ext cx="5351426" cy="677882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f7c108b569_4_112"/>
          <p:cNvSpPr txBox="1"/>
          <p:nvPr>
            <p:ph type="title"/>
          </p:nvPr>
        </p:nvSpPr>
        <p:spPr>
          <a:xfrm>
            <a:off x="360000" y="615425"/>
            <a:ext cx="69051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/>
              <a:t>The Dummy Data Provider</a:t>
            </a:r>
            <a:endParaRPr b="0"/>
          </a:p>
        </p:txBody>
      </p:sp>
      <p:sp>
        <p:nvSpPr>
          <p:cNvPr id="383" name="Google Shape;383;g2f7c108b569_4_112"/>
          <p:cNvSpPr txBox="1"/>
          <p:nvPr>
            <p:ph idx="1" type="body"/>
          </p:nvPr>
        </p:nvSpPr>
        <p:spPr>
          <a:xfrm>
            <a:off x="1175150" y="2269950"/>
            <a:ext cx="5145900" cy="3655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Using Dummy data to fill required fields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2000"/>
              <a:t>Forgetting to remove test data from the datasets</a:t>
            </a:r>
            <a:endParaRPr sz="2000"/>
          </a:p>
        </p:txBody>
      </p:sp>
      <p:sp>
        <p:nvSpPr>
          <p:cNvPr id="384" name="Google Shape;384;g2f7c108b569_4_112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85" name="Google Shape;385;g2f7c108b569_4_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825" y="2269950"/>
            <a:ext cx="446801" cy="44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g2f7c108b569_4_1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825" y="3463625"/>
            <a:ext cx="446801" cy="4468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&#10;&#10;Description automatically generated" id="387" name="Google Shape;387;g2f7c108b569_4_112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5899" r="5908" t="0"/>
          <a:stretch/>
        </p:blipFill>
        <p:spPr>
          <a:xfrm>
            <a:off x="6678925" y="0"/>
            <a:ext cx="5513075" cy="676645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2f7c108b569_4_125"/>
          <p:cNvSpPr txBox="1"/>
          <p:nvPr>
            <p:ph type="title"/>
          </p:nvPr>
        </p:nvSpPr>
        <p:spPr>
          <a:xfrm>
            <a:off x="360000" y="615425"/>
            <a:ext cx="57633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/>
              <a:t>The Worshiper of Old Gods</a:t>
            </a:r>
            <a:endParaRPr b="0"/>
          </a:p>
        </p:txBody>
      </p:sp>
      <p:sp>
        <p:nvSpPr>
          <p:cNvPr id="394" name="Google Shape;394;g2f7c108b569_4_125"/>
          <p:cNvSpPr txBox="1"/>
          <p:nvPr>
            <p:ph idx="1" type="body"/>
          </p:nvPr>
        </p:nvSpPr>
        <p:spPr>
          <a:xfrm>
            <a:off x="1175150" y="2269950"/>
            <a:ext cx="5145900" cy="3655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Using the old data formats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2000"/>
              <a:t>No plan to migrate to newer formats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395" name="Google Shape;395;g2f7c108b569_4_125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96" name="Google Shape;396;g2f7c108b569_4_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825" y="2269940"/>
            <a:ext cx="446801" cy="446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g2f7c108b569_4_1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825" y="3335975"/>
            <a:ext cx="446801" cy="4468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nature, night sky, dark&#10;&#10;Description automatically generated" id="398" name="Google Shape;398;g2f7c108b569_4_125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20628" r="20634" t="0"/>
          <a:stretch/>
        </p:blipFill>
        <p:spPr>
          <a:xfrm>
            <a:off x="6244325" y="0"/>
            <a:ext cx="6135700" cy="678382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2f7c108b569_4_138"/>
          <p:cNvSpPr txBox="1"/>
          <p:nvPr>
            <p:ph type="title"/>
          </p:nvPr>
        </p:nvSpPr>
        <p:spPr>
          <a:xfrm>
            <a:off x="360000" y="615425"/>
            <a:ext cx="57633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/>
              <a:t>The Minimalist</a:t>
            </a:r>
            <a:endParaRPr b="0"/>
          </a:p>
        </p:txBody>
      </p:sp>
      <p:sp>
        <p:nvSpPr>
          <p:cNvPr id="405" name="Google Shape;405;g2f7c108b569_4_138"/>
          <p:cNvSpPr txBox="1"/>
          <p:nvPr>
            <p:ph idx="1" type="body"/>
          </p:nvPr>
        </p:nvSpPr>
        <p:spPr>
          <a:xfrm>
            <a:off x="1175150" y="2269950"/>
            <a:ext cx="4887900" cy="3655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Populating only the required data fields</a:t>
            </a:r>
            <a:endParaRPr sz="2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000"/>
              <a:t>Limited information provided per data field</a:t>
            </a:r>
            <a:endParaRPr sz="2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406" name="Google Shape;406;g2f7c108b569_4_138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07" name="Google Shape;407;g2f7c108b569_4_1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750" y="2269950"/>
            <a:ext cx="446801" cy="44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g2f7c108b569_4_1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3750" y="3419225"/>
            <a:ext cx="446801" cy="4468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erson walking on snowfield" id="409" name="Google Shape;409;g2f7c108b569_4_1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0000" y="0"/>
            <a:ext cx="4572000" cy="6766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2f7c108b569_3_6"/>
          <p:cNvSpPr txBox="1"/>
          <p:nvPr>
            <p:ph type="title"/>
          </p:nvPr>
        </p:nvSpPr>
        <p:spPr>
          <a:xfrm>
            <a:off x="360000" y="810600"/>
            <a:ext cx="57648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Uploading &amp; </a:t>
            </a:r>
            <a:r>
              <a:rPr lang="en-GB"/>
              <a:t>Publishing</a:t>
            </a:r>
            <a:r>
              <a:rPr lang="en-GB"/>
              <a:t> Data</a:t>
            </a:r>
            <a:endParaRPr/>
          </a:p>
        </p:txBody>
      </p:sp>
      <p:sp>
        <p:nvSpPr>
          <p:cNvPr id="416" name="Google Shape;416;g2f7c108b569_3_6"/>
          <p:cNvSpPr txBox="1"/>
          <p:nvPr>
            <p:ph idx="1" type="body"/>
          </p:nvPr>
        </p:nvSpPr>
        <p:spPr>
          <a:xfrm>
            <a:off x="485606" y="2280975"/>
            <a:ext cx="4735200" cy="3939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/>
              <a:t>Demo Part 2: Uploading and Publishing Data in the ACQF Platform</a:t>
            </a:r>
            <a:endParaRPr/>
          </a:p>
        </p:txBody>
      </p:sp>
      <p:sp>
        <p:nvSpPr>
          <p:cNvPr id="417" name="Google Shape;417;g2f7c108b569_3_6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18" name="Google Shape;418;g2f7c108b569_3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5725" y="0"/>
            <a:ext cx="11875251" cy="678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f7c108b569_3_21"/>
          <p:cNvSpPr/>
          <p:nvPr/>
        </p:nvSpPr>
        <p:spPr>
          <a:xfrm>
            <a:off x="5774750" y="1807025"/>
            <a:ext cx="4591500" cy="37347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25" name="Google Shape;425;g2f7c108b569_3_21"/>
          <p:cNvSpPr/>
          <p:nvPr/>
        </p:nvSpPr>
        <p:spPr>
          <a:xfrm>
            <a:off x="876175" y="1807025"/>
            <a:ext cx="4591500" cy="3734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26" name="Google Shape;426;g2f7c108b569_3_21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27" name="Google Shape;427;g2f7c108b569_3_21"/>
          <p:cNvSpPr txBox="1"/>
          <p:nvPr>
            <p:ph idx="1" type="body"/>
          </p:nvPr>
        </p:nvSpPr>
        <p:spPr>
          <a:xfrm>
            <a:off x="876175" y="2768599"/>
            <a:ext cx="4555800" cy="355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GB" sz="2400">
                <a:solidFill>
                  <a:schemeClr val="lt1"/>
                </a:solidFill>
              </a:rPr>
              <a:t>Push</a:t>
            </a:r>
            <a:endParaRPr sz="2400">
              <a:solidFill>
                <a:schemeClr val="lt1"/>
              </a:solidFill>
            </a:endParaRPr>
          </a:p>
          <a:p>
            <a:pPr indent="-255587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GB" sz="1800">
                <a:solidFill>
                  <a:schemeClr val="lt1"/>
                </a:solidFill>
              </a:rPr>
              <a:t>The database administrators are notified each time a modification is made to a qualification, and it is immediately updated in the ACQF</a:t>
            </a:r>
            <a:endParaRPr sz="1800">
              <a:solidFill>
                <a:schemeClr val="lt1"/>
              </a:solidFill>
            </a:endParaRPr>
          </a:p>
          <a:p>
            <a:pPr indent="-255587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GB" sz="1800">
                <a:solidFill>
                  <a:schemeClr val="lt1"/>
                </a:solidFill>
              </a:rPr>
              <a:t>Notification can happen automatically, or via a business process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428" name="Google Shape;428;g2f7c108b569_3_21"/>
          <p:cNvSpPr txBox="1"/>
          <p:nvPr>
            <p:ph idx="11" type="ftr"/>
          </p:nvPr>
        </p:nvSpPr>
        <p:spPr>
          <a:xfrm>
            <a:off x="360000" y="6271340"/>
            <a:ext cx="3710400" cy="17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900"/>
              <a:t>Training on QCP concepts and tools</a:t>
            </a:r>
            <a:endParaRPr/>
          </a:p>
        </p:txBody>
      </p:sp>
      <p:sp>
        <p:nvSpPr>
          <p:cNvPr id="429" name="Google Shape;429;g2f7c108b569_3_21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30" name="Google Shape;430;g2f7c108b569_3_21"/>
          <p:cNvSpPr txBox="1"/>
          <p:nvPr/>
        </p:nvSpPr>
        <p:spPr>
          <a:xfrm>
            <a:off x="740100" y="598026"/>
            <a:ext cx="10282500" cy="94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46"/>
              <a:buFont typeface="Nunito Sans ExtraBold"/>
              <a:buNone/>
            </a:pPr>
            <a:r>
              <a:rPr b="1" lang="en-GB" sz="44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Updating Data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g2f7c108b569_3_21"/>
          <p:cNvSpPr txBox="1"/>
          <p:nvPr/>
        </p:nvSpPr>
        <p:spPr>
          <a:xfrm>
            <a:off x="5739050" y="2711275"/>
            <a:ext cx="4591500" cy="39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Pull</a:t>
            </a:r>
            <a:endParaRPr b="0" i="0" sz="2400" u="none" cap="none" strike="noStrike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-255587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GB" sz="18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There is no automatic notification.</a:t>
            </a:r>
            <a:endParaRPr sz="1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-255587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GB" sz="18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Database administrator locates updates, checks them for completeness and uploads</a:t>
            </a:r>
            <a:endParaRPr sz="1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-255587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GB" sz="18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Process is done several times per year (3-12)</a:t>
            </a:r>
            <a:endParaRPr sz="1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432" name="Google Shape;432;g2f7c108b569_3_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95525" y="2072575"/>
            <a:ext cx="478550" cy="47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g2f7c108b569_3_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32650" y="2072575"/>
            <a:ext cx="478550" cy="47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2f7c108b569_3_50"/>
          <p:cNvSpPr txBox="1"/>
          <p:nvPr>
            <p:ph type="title"/>
          </p:nvPr>
        </p:nvSpPr>
        <p:spPr>
          <a:xfrm>
            <a:off x="362099" y="478804"/>
            <a:ext cx="114678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Typical QCP Roles</a:t>
            </a:r>
            <a:endParaRPr/>
          </a:p>
        </p:txBody>
      </p:sp>
      <p:sp>
        <p:nvSpPr>
          <p:cNvPr id="440" name="Google Shape;440;g2f7c108b569_3_50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41" name="Google Shape;441;g2f7c108b569_3_50"/>
          <p:cNvSpPr/>
          <p:nvPr/>
        </p:nvSpPr>
        <p:spPr>
          <a:xfrm>
            <a:off x="3213624" y="4997500"/>
            <a:ext cx="5548200" cy="10983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g2f7c108b569_3_50"/>
          <p:cNvSpPr/>
          <p:nvPr/>
        </p:nvSpPr>
        <p:spPr>
          <a:xfrm flipH="1">
            <a:off x="551452" y="4997512"/>
            <a:ext cx="3397200" cy="1096800"/>
          </a:xfrm>
          <a:prstGeom prst="rect">
            <a:avLst/>
          </a:prstGeom>
          <a:solidFill>
            <a:srgbClr val="0B713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g2f7c108b569_3_50"/>
          <p:cNvSpPr/>
          <p:nvPr/>
        </p:nvSpPr>
        <p:spPr>
          <a:xfrm rot="-5400000">
            <a:off x="2839396" y="4239479"/>
            <a:ext cx="1097966" cy="2614008"/>
          </a:xfrm>
          <a:prstGeom prst="flowChartOffpageConnector">
            <a:avLst/>
          </a:prstGeom>
          <a:solidFill>
            <a:srgbClr val="0B713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g2f7c108b569_3_50"/>
          <p:cNvSpPr/>
          <p:nvPr/>
        </p:nvSpPr>
        <p:spPr>
          <a:xfrm>
            <a:off x="661133" y="5129564"/>
            <a:ext cx="3574800" cy="84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Qualification Administrator</a:t>
            </a:r>
            <a:endParaRPr sz="1300">
              <a:solidFill>
                <a:srgbClr val="FFFFFF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445" name="Google Shape;445;g2f7c108b569_3_50"/>
          <p:cNvSpPr/>
          <p:nvPr/>
        </p:nvSpPr>
        <p:spPr>
          <a:xfrm>
            <a:off x="4428343" y="4999517"/>
            <a:ext cx="54729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-374650" lvl="0" marL="609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713F"/>
              </a:buClr>
              <a:buSzPts val="1100"/>
              <a:buFont typeface="Roboto"/>
              <a:buChar char="●"/>
            </a:pPr>
            <a:r>
              <a:rPr lang="en-GB" sz="1100">
                <a:solidFill>
                  <a:srgbClr val="0B713F"/>
                </a:solidFill>
                <a:latin typeface="Roboto"/>
                <a:ea typeface="Roboto"/>
                <a:cs typeface="Roboto"/>
                <a:sym typeface="Roboto"/>
              </a:rPr>
              <a:t>Manages Access to the QCP for various </a:t>
            </a:r>
            <a:br>
              <a:rPr lang="en-GB" sz="1100">
                <a:solidFill>
                  <a:srgbClr val="0B713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1100">
                <a:solidFill>
                  <a:srgbClr val="0B713F"/>
                </a:solidFill>
                <a:latin typeface="Roboto"/>
                <a:ea typeface="Roboto"/>
                <a:cs typeface="Roboto"/>
                <a:sym typeface="Roboto"/>
              </a:rPr>
              <a:t>Qualification Curators</a:t>
            </a:r>
            <a:endParaRPr sz="1100">
              <a:solidFill>
                <a:srgbClr val="0B71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6" name="Google Shape;446;g2f7c108b569_3_50"/>
          <p:cNvSpPr/>
          <p:nvPr/>
        </p:nvSpPr>
        <p:spPr>
          <a:xfrm>
            <a:off x="3213624" y="3879861"/>
            <a:ext cx="5548200" cy="10983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g2f7c108b569_3_50"/>
          <p:cNvSpPr/>
          <p:nvPr/>
        </p:nvSpPr>
        <p:spPr>
          <a:xfrm flipH="1">
            <a:off x="551452" y="3879873"/>
            <a:ext cx="3397200" cy="1096800"/>
          </a:xfrm>
          <a:prstGeom prst="rect">
            <a:avLst/>
          </a:prstGeom>
          <a:solidFill>
            <a:srgbClr val="0B713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g2f7c108b569_3_50"/>
          <p:cNvSpPr/>
          <p:nvPr/>
        </p:nvSpPr>
        <p:spPr>
          <a:xfrm rot="-5400000">
            <a:off x="2839396" y="3121840"/>
            <a:ext cx="1097966" cy="2614008"/>
          </a:xfrm>
          <a:prstGeom prst="flowChartOffpageConnector">
            <a:avLst/>
          </a:prstGeom>
          <a:solidFill>
            <a:srgbClr val="0B713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g2f7c108b569_3_50"/>
          <p:cNvSpPr/>
          <p:nvPr/>
        </p:nvSpPr>
        <p:spPr>
          <a:xfrm>
            <a:off x="661133" y="4011924"/>
            <a:ext cx="3574800" cy="84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Qualification Curator</a:t>
            </a:r>
            <a:endParaRPr sz="1300">
              <a:solidFill>
                <a:srgbClr val="FFFFFF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450" name="Google Shape;450;g2f7c108b569_3_50"/>
          <p:cNvSpPr/>
          <p:nvPr/>
        </p:nvSpPr>
        <p:spPr>
          <a:xfrm>
            <a:off x="4428343" y="3881878"/>
            <a:ext cx="54729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-374650" lvl="0" marL="609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713F"/>
              </a:buClr>
              <a:buSzPts val="1100"/>
              <a:buFont typeface="Roboto"/>
              <a:buChar char="●"/>
            </a:pPr>
            <a:r>
              <a:rPr lang="en-GB" sz="1100">
                <a:solidFill>
                  <a:srgbClr val="0B713F"/>
                </a:solidFill>
                <a:latin typeface="Roboto"/>
                <a:ea typeface="Roboto"/>
                <a:cs typeface="Roboto"/>
                <a:sym typeface="Roboto"/>
              </a:rPr>
              <a:t>Collects Qualifications which have been approved</a:t>
            </a:r>
            <a:endParaRPr sz="1100">
              <a:solidFill>
                <a:srgbClr val="0B713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74650" lvl="0" marL="609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713F"/>
              </a:buClr>
              <a:buSzPts val="1100"/>
              <a:buFont typeface="Roboto"/>
              <a:buChar char="●"/>
            </a:pPr>
            <a:r>
              <a:rPr lang="en-GB" sz="1100">
                <a:solidFill>
                  <a:srgbClr val="0B713F"/>
                </a:solidFill>
                <a:latin typeface="Roboto"/>
                <a:ea typeface="Roboto"/>
                <a:cs typeface="Roboto"/>
                <a:sym typeface="Roboto"/>
              </a:rPr>
              <a:t>Checks documentation for </a:t>
            </a:r>
            <a:r>
              <a:rPr lang="en-GB" sz="1100">
                <a:solidFill>
                  <a:srgbClr val="0B713F"/>
                </a:solidFill>
                <a:latin typeface="Roboto"/>
                <a:ea typeface="Roboto"/>
                <a:cs typeface="Roboto"/>
                <a:sym typeface="Roboto"/>
              </a:rPr>
              <a:t>compatibility</a:t>
            </a:r>
            <a:r>
              <a:rPr lang="en-GB" sz="1100">
                <a:solidFill>
                  <a:srgbClr val="0B713F"/>
                </a:solidFill>
                <a:latin typeface="Roboto"/>
                <a:ea typeface="Roboto"/>
                <a:cs typeface="Roboto"/>
                <a:sym typeface="Roboto"/>
              </a:rPr>
              <a:t> with QCP </a:t>
            </a:r>
            <a:br>
              <a:rPr lang="en-GB" sz="1100">
                <a:solidFill>
                  <a:srgbClr val="0B713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GB" sz="1100">
                <a:solidFill>
                  <a:srgbClr val="0B713F"/>
                </a:solidFill>
                <a:latin typeface="Roboto"/>
                <a:ea typeface="Roboto"/>
                <a:cs typeface="Roboto"/>
                <a:sym typeface="Roboto"/>
              </a:rPr>
              <a:t>Standards and </a:t>
            </a:r>
            <a:endParaRPr sz="1100">
              <a:solidFill>
                <a:srgbClr val="0B713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74650" lvl="0" marL="609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713F"/>
              </a:buClr>
              <a:buSzPts val="1100"/>
              <a:buFont typeface="Roboto"/>
              <a:buChar char="●"/>
            </a:pPr>
            <a:r>
              <a:rPr lang="en-GB" sz="1100">
                <a:solidFill>
                  <a:srgbClr val="0B713F"/>
                </a:solidFill>
                <a:latin typeface="Roboto"/>
                <a:ea typeface="Roboto"/>
                <a:cs typeface="Roboto"/>
                <a:sym typeface="Roboto"/>
              </a:rPr>
              <a:t>Transforms Data to QCP formats</a:t>
            </a:r>
            <a:endParaRPr sz="1100">
              <a:solidFill>
                <a:srgbClr val="0B713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74650" lvl="0" marL="609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713F"/>
              </a:buClr>
              <a:buSzPts val="1100"/>
              <a:buFont typeface="Roboto"/>
              <a:buChar char="●"/>
            </a:pPr>
            <a:r>
              <a:rPr lang="en-GB" sz="1100">
                <a:solidFill>
                  <a:srgbClr val="0B713F"/>
                </a:solidFill>
                <a:latin typeface="Roboto"/>
                <a:ea typeface="Roboto"/>
                <a:cs typeface="Roboto"/>
                <a:sym typeface="Roboto"/>
              </a:rPr>
              <a:t>Manages QCP Data Upload</a:t>
            </a:r>
            <a:endParaRPr sz="1100">
              <a:solidFill>
                <a:srgbClr val="0B71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1" name="Google Shape;451;g2f7c108b569_3_50"/>
          <p:cNvSpPr/>
          <p:nvPr/>
        </p:nvSpPr>
        <p:spPr>
          <a:xfrm>
            <a:off x="3213624" y="2762176"/>
            <a:ext cx="5548200" cy="10983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g2f7c108b569_3_50"/>
          <p:cNvSpPr/>
          <p:nvPr/>
        </p:nvSpPr>
        <p:spPr>
          <a:xfrm flipH="1">
            <a:off x="551452" y="2762188"/>
            <a:ext cx="3397200" cy="1096800"/>
          </a:xfrm>
          <a:prstGeom prst="rect">
            <a:avLst/>
          </a:prstGeom>
          <a:solidFill>
            <a:srgbClr val="0B713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g2f7c108b569_3_50"/>
          <p:cNvSpPr/>
          <p:nvPr/>
        </p:nvSpPr>
        <p:spPr>
          <a:xfrm rot="-5400000">
            <a:off x="2839396" y="2004155"/>
            <a:ext cx="1097966" cy="2614008"/>
          </a:xfrm>
          <a:prstGeom prst="flowChartOffpageConnector">
            <a:avLst/>
          </a:prstGeom>
          <a:solidFill>
            <a:srgbClr val="0B713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g2f7c108b569_3_50"/>
          <p:cNvSpPr/>
          <p:nvPr/>
        </p:nvSpPr>
        <p:spPr>
          <a:xfrm>
            <a:off x="661133" y="2894240"/>
            <a:ext cx="3574800" cy="84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Qualification Approver</a:t>
            </a:r>
            <a:endParaRPr sz="1300">
              <a:solidFill>
                <a:srgbClr val="FFFFFF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455" name="Google Shape;455;g2f7c108b569_3_50"/>
          <p:cNvSpPr/>
          <p:nvPr/>
        </p:nvSpPr>
        <p:spPr>
          <a:xfrm>
            <a:off x="4428348" y="2764200"/>
            <a:ext cx="39681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-374650" lvl="0" marL="609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713F"/>
              </a:buClr>
              <a:buSzPts val="1100"/>
              <a:buFont typeface="Roboto"/>
              <a:buChar char="●"/>
            </a:pPr>
            <a:r>
              <a:rPr lang="en-GB" sz="1100">
                <a:solidFill>
                  <a:srgbClr val="0B713F"/>
                </a:solidFill>
                <a:latin typeface="Roboto"/>
                <a:ea typeface="Roboto"/>
                <a:cs typeface="Roboto"/>
                <a:sym typeface="Roboto"/>
              </a:rPr>
              <a:t>Determine compliance with legislative and administrative requirements</a:t>
            </a:r>
            <a:endParaRPr sz="1100">
              <a:solidFill>
                <a:srgbClr val="0B713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74650" lvl="0" marL="609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713F"/>
              </a:buClr>
              <a:buSzPts val="1100"/>
              <a:buFont typeface="Roboto"/>
              <a:buChar char="●"/>
            </a:pPr>
            <a:r>
              <a:rPr lang="en-GB" sz="1100">
                <a:solidFill>
                  <a:srgbClr val="0B713F"/>
                </a:solidFill>
                <a:latin typeface="Roboto"/>
                <a:ea typeface="Roboto"/>
                <a:cs typeface="Roboto"/>
                <a:sym typeface="Roboto"/>
              </a:rPr>
              <a:t>Approve qualifications for provision</a:t>
            </a:r>
            <a:endParaRPr sz="1100">
              <a:solidFill>
                <a:srgbClr val="0B71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6" name="Google Shape;456;g2f7c108b569_3_50"/>
          <p:cNvSpPr/>
          <p:nvPr/>
        </p:nvSpPr>
        <p:spPr>
          <a:xfrm>
            <a:off x="3213624" y="1644550"/>
            <a:ext cx="5548200" cy="10983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g2f7c108b569_3_50"/>
          <p:cNvSpPr/>
          <p:nvPr/>
        </p:nvSpPr>
        <p:spPr>
          <a:xfrm flipH="1">
            <a:off x="551452" y="1644562"/>
            <a:ext cx="3397200" cy="1096800"/>
          </a:xfrm>
          <a:prstGeom prst="rect">
            <a:avLst/>
          </a:prstGeom>
          <a:solidFill>
            <a:srgbClr val="0B713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g2f7c108b569_3_50"/>
          <p:cNvSpPr/>
          <p:nvPr/>
        </p:nvSpPr>
        <p:spPr>
          <a:xfrm rot="-5400000">
            <a:off x="2839396" y="886529"/>
            <a:ext cx="1097966" cy="2614008"/>
          </a:xfrm>
          <a:prstGeom prst="flowChartOffpageConnector">
            <a:avLst/>
          </a:prstGeom>
          <a:solidFill>
            <a:srgbClr val="0B713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g2f7c108b569_3_50"/>
          <p:cNvSpPr/>
          <p:nvPr/>
        </p:nvSpPr>
        <p:spPr>
          <a:xfrm>
            <a:off x="661133" y="1776614"/>
            <a:ext cx="3574800" cy="84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rPr>
              <a:t>Qualification Author</a:t>
            </a:r>
            <a:endParaRPr sz="2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0" name="Google Shape;460;g2f7c108b569_3_50"/>
          <p:cNvSpPr/>
          <p:nvPr/>
        </p:nvSpPr>
        <p:spPr>
          <a:xfrm>
            <a:off x="4428343" y="1646567"/>
            <a:ext cx="54729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-374650" lvl="0" marL="609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713F"/>
              </a:buClr>
              <a:buSzPts val="1100"/>
              <a:buFont typeface="Roboto"/>
              <a:buChar char="●"/>
            </a:pPr>
            <a:r>
              <a:rPr lang="en-GB" sz="1100">
                <a:solidFill>
                  <a:srgbClr val="0B713F"/>
                </a:solidFill>
                <a:latin typeface="Roboto"/>
                <a:ea typeface="Roboto"/>
                <a:cs typeface="Roboto"/>
                <a:sym typeface="Roboto"/>
              </a:rPr>
              <a:t>Determine Learning Requirements</a:t>
            </a:r>
            <a:endParaRPr sz="1100">
              <a:solidFill>
                <a:srgbClr val="0B713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74650" lvl="0" marL="609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B713F"/>
              </a:buClr>
              <a:buSzPts val="1100"/>
              <a:buFont typeface="Roboto"/>
              <a:buChar char="●"/>
            </a:pPr>
            <a:r>
              <a:rPr lang="en-GB" sz="1100">
                <a:solidFill>
                  <a:srgbClr val="0B713F"/>
                </a:solidFill>
                <a:latin typeface="Roboto"/>
                <a:ea typeface="Roboto"/>
                <a:cs typeface="Roboto"/>
                <a:sym typeface="Roboto"/>
              </a:rPr>
              <a:t>Write Qualification Documentation</a:t>
            </a:r>
            <a:endParaRPr sz="1100">
              <a:solidFill>
                <a:srgbClr val="0B71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61" name="Google Shape;461;g2f7c108b569_3_50"/>
          <p:cNvCxnSpPr/>
          <p:nvPr/>
        </p:nvCxnSpPr>
        <p:spPr>
          <a:xfrm flipH="1" rot="10800000">
            <a:off x="319900" y="3856725"/>
            <a:ext cx="11889900" cy="17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62" name="Google Shape;462;g2f7c108b569_3_50"/>
          <p:cNvSpPr txBox="1"/>
          <p:nvPr/>
        </p:nvSpPr>
        <p:spPr>
          <a:xfrm>
            <a:off x="9464400" y="3497200"/>
            <a:ext cx="2727600" cy="5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0B7743"/>
                </a:solidFill>
                <a:latin typeface="Nunito Sans"/>
                <a:ea typeface="Nunito Sans"/>
                <a:cs typeface="Nunito Sans"/>
                <a:sym typeface="Nunito Sans"/>
              </a:rPr>
              <a:t>Existing Roles</a:t>
            </a:r>
            <a:endParaRPr b="1" sz="1200">
              <a:solidFill>
                <a:srgbClr val="0B7743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br>
              <a:rPr b="1" lang="en-GB" sz="1200">
                <a:solidFill>
                  <a:srgbClr val="0B7743"/>
                </a:solidFill>
                <a:latin typeface="Nunito Sans"/>
                <a:ea typeface="Nunito Sans"/>
                <a:cs typeface="Nunito Sans"/>
                <a:sym typeface="Nunito Sans"/>
              </a:rPr>
            </a:br>
            <a:r>
              <a:rPr b="1" lang="en-GB" sz="1200">
                <a:solidFill>
                  <a:srgbClr val="0B7743"/>
                </a:solidFill>
                <a:latin typeface="Nunito Sans"/>
                <a:ea typeface="Nunito Sans"/>
                <a:cs typeface="Nunito Sans"/>
                <a:sym typeface="Nunito Sans"/>
              </a:rPr>
              <a:t>New Roles Required</a:t>
            </a:r>
            <a:endParaRPr b="1" sz="1200">
              <a:solidFill>
                <a:srgbClr val="0B7743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2f7c108b569_3_36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Updating Data</a:t>
            </a:r>
            <a:endParaRPr/>
          </a:p>
        </p:txBody>
      </p:sp>
      <p:sp>
        <p:nvSpPr>
          <p:cNvPr id="469" name="Google Shape;469;g2f7c108b569_3_36"/>
          <p:cNvSpPr txBox="1"/>
          <p:nvPr>
            <p:ph idx="1" type="body"/>
          </p:nvPr>
        </p:nvSpPr>
        <p:spPr>
          <a:xfrm>
            <a:off x="352480" y="2136300"/>
            <a:ext cx="6014400" cy="3939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/>
              <a:t>Large Updates</a:t>
            </a:r>
            <a:r>
              <a:rPr lang="en-GB"/>
              <a:t> = New Qualification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/>
              <a:t>Minor Updates </a:t>
            </a:r>
            <a:r>
              <a:rPr lang="en-GB"/>
              <a:t>= Minor Update to existing </a:t>
            </a:r>
            <a:r>
              <a:rPr lang="en-GB"/>
              <a:t>Qualification</a:t>
            </a:r>
            <a:endParaRPr/>
          </a:p>
        </p:txBody>
      </p:sp>
      <p:sp>
        <p:nvSpPr>
          <p:cNvPr id="470" name="Google Shape;470;g2f7c108b569_3_36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71" name="Google Shape;471;g2f7c108b569_3_36"/>
          <p:cNvSpPr/>
          <p:nvPr/>
        </p:nvSpPr>
        <p:spPr>
          <a:xfrm>
            <a:off x="7161300" y="1172063"/>
            <a:ext cx="4591500" cy="3734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72" name="Google Shape;472;g2f7c108b569_3_36"/>
          <p:cNvSpPr txBox="1"/>
          <p:nvPr>
            <p:ph idx="1" type="body"/>
          </p:nvPr>
        </p:nvSpPr>
        <p:spPr>
          <a:xfrm>
            <a:off x="7161300" y="2133637"/>
            <a:ext cx="4555800" cy="355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en-GB" sz="2400">
                <a:solidFill>
                  <a:schemeClr val="lt1"/>
                </a:solidFill>
              </a:rPr>
              <a:t>Versioning</a:t>
            </a:r>
            <a:endParaRPr sz="2400">
              <a:solidFill>
                <a:schemeClr val="lt1"/>
              </a:solidFill>
            </a:endParaRPr>
          </a:p>
          <a:p>
            <a:pPr indent="-255587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GB" sz="1800">
                <a:solidFill>
                  <a:schemeClr val="lt1"/>
                </a:solidFill>
              </a:rPr>
              <a:t>Each National Authority needs to determine the versioning policy for themselves</a:t>
            </a:r>
            <a:endParaRPr sz="1800">
              <a:solidFill>
                <a:schemeClr val="lt1"/>
              </a:solidFill>
            </a:endParaRPr>
          </a:p>
          <a:p>
            <a:pPr indent="-255587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GB" sz="1800">
                <a:solidFill>
                  <a:schemeClr val="lt1"/>
                </a:solidFill>
              </a:rPr>
              <a:t>The  ACQF DB merely implements the versioning policy requested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473" name="Google Shape;473;g2f7c108b569_3_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17775" y="1437613"/>
            <a:ext cx="478550" cy="47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2f755275f59_0_16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Data Collection Activity</a:t>
            </a:r>
            <a:endParaRPr/>
          </a:p>
        </p:txBody>
      </p:sp>
      <p:sp>
        <p:nvSpPr>
          <p:cNvPr id="480" name="Google Shape;480;g2f755275f59_0_16"/>
          <p:cNvSpPr txBox="1"/>
          <p:nvPr>
            <p:ph idx="1" type="body"/>
          </p:nvPr>
        </p:nvSpPr>
        <p:spPr>
          <a:xfrm>
            <a:off x="700801" y="2123925"/>
            <a:ext cx="10692000" cy="3939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/>
              <a:t>       Build a Unified Database</a:t>
            </a:r>
            <a:r>
              <a:rPr lang="en-GB"/>
              <a:t>:</a:t>
            </a:r>
            <a:r>
              <a:rPr lang="en-GB"/>
              <a:t>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400"/>
              <a:t>Integrate qualifications data across African countries, while ensuring data standardisation, integrity and validation</a:t>
            </a:r>
            <a:endParaRPr sz="24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Coordination with national partners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Understand data state(s) and planned approaches of data insertion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G</a:t>
            </a:r>
            <a:r>
              <a:rPr lang="en-GB" sz="2400"/>
              <a:t>athering and standardising qualifications data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Quality assurance and support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Data upload</a:t>
            </a:r>
            <a:endParaRPr sz="2400"/>
          </a:p>
        </p:txBody>
      </p:sp>
      <p:sp>
        <p:nvSpPr>
          <p:cNvPr id="481" name="Google Shape;481;g2f755275f59_0_16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82" name="Google Shape;482;g2f755275f59_0_16"/>
          <p:cNvSpPr/>
          <p:nvPr/>
        </p:nvSpPr>
        <p:spPr>
          <a:xfrm>
            <a:off x="360000" y="2265075"/>
            <a:ext cx="340800" cy="3317400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483" name="Google Shape;483;g2f755275f59_0_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9675" y="2123925"/>
            <a:ext cx="459200" cy="45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2f755275f59_0_0"/>
          <p:cNvSpPr/>
          <p:nvPr/>
        </p:nvSpPr>
        <p:spPr>
          <a:xfrm>
            <a:off x="5774750" y="1959425"/>
            <a:ext cx="4591500" cy="39945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90" name="Google Shape;490;g2f755275f59_0_0"/>
          <p:cNvSpPr/>
          <p:nvPr/>
        </p:nvSpPr>
        <p:spPr>
          <a:xfrm>
            <a:off x="876175" y="1959425"/>
            <a:ext cx="4591500" cy="399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491" name="Google Shape;491;g2f755275f59_0_0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</a:t>
            </a:r>
            <a:r>
              <a:rPr lang="en-GB"/>
              <a:t>ata Collection Activity Timeline </a:t>
            </a:r>
            <a:endParaRPr/>
          </a:p>
        </p:txBody>
      </p:sp>
      <p:sp>
        <p:nvSpPr>
          <p:cNvPr id="492" name="Google Shape;492;g2f755275f59_0_0"/>
          <p:cNvSpPr txBox="1"/>
          <p:nvPr>
            <p:ph idx="1" type="body"/>
          </p:nvPr>
        </p:nvSpPr>
        <p:spPr>
          <a:xfrm>
            <a:off x="876175" y="2093525"/>
            <a:ext cx="4591500" cy="347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2024</a:t>
            </a:r>
            <a:endParaRPr sz="3200">
              <a:solidFill>
                <a:schemeClr val="l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Preparatory steps</a:t>
            </a:r>
            <a:endParaRPr sz="2200">
              <a:solidFill>
                <a:schemeClr val="lt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Workshop</a:t>
            </a:r>
            <a:endParaRPr sz="2200">
              <a:solidFill>
                <a:schemeClr val="lt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Data collection protocol</a:t>
            </a:r>
            <a:endParaRPr sz="2200">
              <a:solidFill>
                <a:schemeClr val="lt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Framework set-up, communication with stakeholders</a:t>
            </a:r>
            <a:endParaRPr sz="2200">
              <a:solidFill>
                <a:schemeClr val="lt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Quality assurance system</a:t>
            </a:r>
            <a:endParaRPr sz="2200">
              <a:solidFill>
                <a:schemeClr val="lt1"/>
              </a:solidFill>
            </a:endParaRPr>
          </a:p>
        </p:txBody>
      </p:sp>
      <p:sp>
        <p:nvSpPr>
          <p:cNvPr id="493" name="Google Shape;493;g2f755275f59_0_0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94" name="Google Shape;494;g2f755275f59_0_0"/>
          <p:cNvSpPr txBox="1"/>
          <p:nvPr>
            <p:ph idx="1" type="body"/>
          </p:nvPr>
        </p:nvSpPr>
        <p:spPr>
          <a:xfrm>
            <a:off x="5881925" y="2093525"/>
            <a:ext cx="4274100" cy="3378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2025</a:t>
            </a:r>
            <a:endParaRPr sz="3200">
              <a:solidFill>
                <a:schemeClr val="l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Ongoing (bilateral) support</a:t>
            </a:r>
            <a:endParaRPr sz="2200">
              <a:solidFill>
                <a:schemeClr val="lt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Ongoing data collection, initial upload (Q1)</a:t>
            </a:r>
            <a:endParaRPr sz="2200">
              <a:solidFill>
                <a:schemeClr val="lt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Monitoring of KPIs: Data collection reports (Q1)</a:t>
            </a:r>
            <a:endParaRPr sz="2200">
              <a:solidFill>
                <a:schemeClr val="lt1"/>
              </a:solidFill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Data validation (Q2)</a:t>
            </a:r>
            <a:endParaRPr b="1" sz="2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e57ba0dab3_1_16"/>
          <p:cNvSpPr txBox="1"/>
          <p:nvPr>
            <p:ph idx="1" type="body"/>
          </p:nvPr>
        </p:nvSpPr>
        <p:spPr>
          <a:xfrm>
            <a:off x="819950" y="1447450"/>
            <a:ext cx="5256000" cy="4611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7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18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   </a:t>
            </a:r>
            <a:r>
              <a:rPr lang="en-GB" sz="18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Technical Aspects</a:t>
            </a:r>
            <a:endParaRPr sz="18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-287337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GB" sz="1600"/>
              <a:t>Using the QCP, navigating UI, accessing/querying databases </a:t>
            </a:r>
            <a:endParaRPr sz="1600"/>
          </a:p>
          <a:p>
            <a:pPr indent="-287337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GB" sz="1600"/>
              <a:t>Data entry, validation, and management </a:t>
            </a:r>
            <a:endParaRPr sz="16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18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   </a:t>
            </a:r>
            <a:r>
              <a:rPr lang="en-GB" sz="18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Interoperability Concepts</a:t>
            </a:r>
            <a:endParaRPr sz="18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-287337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GB" sz="1600"/>
              <a:t>Standards and protocols (e.g., Linked Data, ISCED) for data exchange </a:t>
            </a:r>
            <a:endParaRPr sz="16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18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   </a:t>
            </a:r>
            <a:r>
              <a:rPr lang="en-GB" sz="18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Data Governance and Security</a:t>
            </a:r>
            <a:endParaRPr sz="18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-287337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GB" sz="1600"/>
              <a:t>Data governance principles, ownership, privacy, security </a:t>
            </a:r>
            <a:endParaRPr sz="1600"/>
          </a:p>
          <a:p>
            <a:pPr indent="-287337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GB" sz="1600"/>
              <a:t>Compliance with data protection regulations </a:t>
            </a:r>
            <a:endParaRPr sz="1600"/>
          </a:p>
        </p:txBody>
      </p:sp>
      <p:sp>
        <p:nvSpPr>
          <p:cNvPr id="127" name="Google Shape;127;g2e57ba0dab3_1_16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8" name="Google Shape;128;g2e57ba0dab3_1_16"/>
          <p:cNvSpPr txBox="1"/>
          <p:nvPr/>
        </p:nvSpPr>
        <p:spPr>
          <a:xfrm>
            <a:off x="6586400" y="1447450"/>
            <a:ext cx="5256000" cy="4611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7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45720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 sz="18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   </a:t>
            </a:r>
            <a:r>
              <a:rPr i="0" lang="en-GB" sz="1800" u="none" cap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Quality Assurance and Validation</a:t>
            </a:r>
            <a:endParaRPr i="0" sz="1200" u="none" cap="none" strike="noStrike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-274637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GB" sz="16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Processes for validating and verifying qualifications data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6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45720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 sz="18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    </a:t>
            </a:r>
            <a:r>
              <a:rPr i="0" lang="en-GB" sz="1800" u="none" cap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Capacity Development</a:t>
            </a:r>
            <a:endParaRPr i="0" sz="1800" u="none" cap="none" strike="noStrike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-274637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GB" sz="16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Building capacity for managing/updating national databases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4637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GB" sz="16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Aligning national data with international standards.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6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45720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 sz="18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    </a:t>
            </a:r>
            <a:r>
              <a:rPr i="0" lang="en-GB" sz="1800" u="none" cap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Policy and Strategic Alignment</a:t>
            </a:r>
            <a:endParaRPr i="0" sz="1200" u="none" cap="none" strike="noStrike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-274637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GB" sz="16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Policy frameworks and strategic initiatives in the African context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g2e57ba0dab3_1_16"/>
          <p:cNvSpPr txBox="1"/>
          <p:nvPr/>
        </p:nvSpPr>
        <p:spPr>
          <a:xfrm>
            <a:off x="4596000" y="640700"/>
            <a:ext cx="30000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31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Major themes</a:t>
            </a:r>
            <a:endParaRPr sz="31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</p:txBody>
      </p:sp>
      <p:pic>
        <p:nvPicPr>
          <p:cNvPr id="130" name="Google Shape;130;g2e57ba0dab3_1_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8925" y="4752475"/>
            <a:ext cx="348925" cy="34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g2e57ba0dab3_1_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8925" y="3400925"/>
            <a:ext cx="348925" cy="34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g2e57ba0dab3_1_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18925" y="1664375"/>
            <a:ext cx="348925" cy="34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2e57ba0dab3_1_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10175" y="1664375"/>
            <a:ext cx="348925" cy="34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g2e57ba0dab3_1_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10175" y="3052000"/>
            <a:ext cx="348925" cy="34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g2e57ba0dab3_1_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10175" y="5101400"/>
            <a:ext cx="348925" cy="34892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g2e57ba0dab3_1_16"/>
          <p:cNvSpPr/>
          <p:nvPr/>
        </p:nvSpPr>
        <p:spPr>
          <a:xfrm>
            <a:off x="360000" y="1699638"/>
            <a:ext cx="476100" cy="278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37" name="Google Shape;137;g2e57ba0dab3_1_16"/>
          <p:cNvSpPr/>
          <p:nvPr/>
        </p:nvSpPr>
        <p:spPr>
          <a:xfrm>
            <a:off x="6255013" y="1699625"/>
            <a:ext cx="476100" cy="278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38" name="Google Shape;138;g2e57ba0dab3_1_16"/>
          <p:cNvSpPr/>
          <p:nvPr/>
        </p:nvSpPr>
        <p:spPr>
          <a:xfrm>
            <a:off x="6255013" y="3123088"/>
            <a:ext cx="476100" cy="278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2f755275f59_0_24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Data Collection Activity: Immediate steps</a:t>
            </a:r>
            <a:endParaRPr/>
          </a:p>
        </p:txBody>
      </p:sp>
      <p:sp>
        <p:nvSpPr>
          <p:cNvPr id="501" name="Google Shape;501;g2f755275f59_0_24"/>
          <p:cNvSpPr txBox="1"/>
          <p:nvPr>
            <p:ph idx="1" type="body"/>
          </p:nvPr>
        </p:nvSpPr>
        <p:spPr>
          <a:xfrm>
            <a:off x="352475" y="1830050"/>
            <a:ext cx="11475300" cy="48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 sz="1800"/>
              <a:t>       </a:t>
            </a:r>
            <a:r>
              <a:rPr b="1" lang="en-GB" sz="1800"/>
              <a:t>Nomination of </a:t>
            </a:r>
            <a:r>
              <a:rPr b="1" lang="en-GB" sz="1800"/>
              <a:t>Single Point of Contact (SPOC): main </a:t>
            </a:r>
            <a:r>
              <a:rPr b="1" lang="en-GB" sz="1800"/>
              <a:t>liaison person</a:t>
            </a:r>
            <a:r>
              <a:rPr b="1" lang="en-GB" sz="1800"/>
              <a:t> between project team and national organisation for the data collection activity.</a:t>
            </a:r>
            <a:endParaRPr b="1" sz="1800"/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Expertise in data management: data entry, validation, maintenance of data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Knowledge of qualifications and NQF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8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 sz="1800"/>
              <a:t>       Online workshop with SPOCs:</a:t>
            </a:r>
            <a:endParaRPr b="1" sz="1800"/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Understand data state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Guidance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Planned approach of data insertion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Effort planned to dedicate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Set objectives of data inserted by summer 2025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GB" sz="1800"/>
              <a:t>Further information on the ACQF data model: </a:t>
            </a:r>
            <a:r>
              <a:rPr b="1" lang="en-GB" sz="1800" u="sng">
                <a:solidFill>
                  <a:schemeClr val="hlink"/>
                </a:solidFill>
                <a:hlinkClick r:id="rId3"/>
              </a:rPr>
              <a:t>https://data.acqf-qcp.africa/</a:t>
            </a:r>
            <a:r>
              <a:rPr b="1" lang="en-GB" sz="1800"/>
              <a:t> </a:t>
            </a:r>
            <a:endParaRPr b="1" sz="1800"/>
          </a:p>
        </p:txBody>
      </p:sp>
      <p:sp>
        <p:nvSpPr>
          <p:cNvPr id="502" name="Google Shape;502;g2f755275f59_0_24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03" name="Google Shape;503;g2f755275f59_0_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0000" y="3612075"/>
            <a:ext cx="422051" cy="422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g2f755275f59_0_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0000" y="1717950"/>
            <a:ext cx="422051" cy="422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3"/>
          <p:cNvSpPr/>
          <p:nvPr/>
        </p:nvSpPr>
        <p:spPr>
          <a:xfrm>
            <a:off x="4271100" y="1422575"/>
            <a:ext cx="3649800" cy="4693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11" name="Google Shape;511;p23"/>
          <p:cNvSpPr/>
          <p:nvPr/>
        </p:nvSpPr>
        <p:spPr>
          <a:xfrm>
            <a:off x="8121625" y="1422575"/>
            <a:ext cx="3649800" cy="4693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12" name="Google Shape;512;p23"/>
          <p:cNvSpPr/>
          <p:nvPr/>
        </p:nvSpPr>
        <p:spPr>
          <a:xfrm>
            <a:off x="420575" y="1422575"/>
            <a:ext cx="3649800" cy="4693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13" name="Google Shape;513;p23"/>
          <p:cNvSpPr txBox="1"/>
          <p:nvPr>
            <p:ph idx="1" type="body"/>
          </p:nvPr>
        </p:nvSpPr>
        <p:spPr>
          <a:xfrm>
            <a:off x="611675" y="2351213"/>
            <a:ext cx="3267600" cy="4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Software development next steps</a:t>
            </a:r>
            <a:endParaRPr sz="2200">
              <a:solidFill>
                <a:schemeClr val="l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</a:rPr>
              <a:t>First-phase qualification curation portal to be delivered by the end of 2024 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</a:rPr>
              <a:t>Dissemination and testing of the curation portal start from early 2025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514" name="Google Shape;514;p23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900"/>
              <a:t>Training on QCP concepts and tools</a:t>
            </a:r>
            <a:endParaRPr/>
          </a:p>
        </p:txBody>
      </p:sp>
      <p:sp>
        <p:nvSpPr>
          <p:cNvPr id="515" name="Google Shape;515;p23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16" name="Google Shape;516;p23"/>
          <p:cNvSpPr txBox="1"/>
          <p:nvPr/>
        </p:nvSpPr>
        <p:spPr>
          <a:xfrm>
            <a:off x="1909605" y="146834"/>
            <a:ext cx="10282395" cy="11512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7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41958"/>
              <a:buFont typeface="Nunito Sans ExtraBold"/>
              <a:buNone/>
            </a:pPr>
            <a:r>
              <a:rPr b="1" i="0" lang="en-GB" sz="4400" u="none" cap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Conclusion and Next Steps</a:t>
            </a:r>
            <a:endParaRPr b="1" i="0" sz="4400" u="none" cap="none" strike="noStrike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</p:txBody>
      </p:sp>
      <p:sp>
        <p:nvSpPr>
          <p:cNvPr id="517" name="Google Shape;517;p23"/>
          <p:cNvSpPr txBox="1"/>
          <p:nvPr/>
        </p:nvSpPr>
        <p:spPr>
          <a:xfrm>
            <a:off x="4462200" y="2351213"/>
            <a:ext cx="3267600" cy="3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GB" sz="2200" u="none" cap="none" strike="noStrike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Training</a:t>
            </a:r>
            <a:endParaRPr i="0" sz="2200" u="none" cap="none" strike="noStrike">
              <a:solidFill>
                <a:schemeClr val="l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Peer-Learning event to be held online in Q4 2024</a:t>
            </a:r>
            <a:endParaRPr sz="1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Training Package to be published to ACQF website</a:t>
            </a:r>
            <a:endParaRPr sz="1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518" name="Google Shape;518;p23"/>
          <p:cNvSpPr txBox="1"/>
          <p:nvPr/>
        </p:nvSpPr>
        <p:spPr>
          <a:xfrm>
            <a:off x="8312725" y="2400713"/>
            <a:ext cx="3267600" cy="35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  <a:extLst>
                  <a:ext uri="http://customooxmlschemas.google.com/">
                    <go:slidesCustomData xmlns:go="http://customooxmlschemas.google.com/" textRoundtripDataId="5"/>
                  </a:ext>
                </a:extLst>
              </a:rPr>
              <a:t>Data Collection</a:t>
            </a:r>
            <a:endParaRPr i="0" sz="2200" u="none" cap="none" strike="noStrike">
              <a:solidFill>
                <a:schemeClr val="l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Nominations of SPOCs and establishment of communication</a:t>
            </a:r>
            <a:endParaRPr sz="1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Workshop in Q3 2024</a:t>
            </a:r>
            <a:endParaRPr sz="1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519" name="Google Shape;51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5475" y="1658575"/>
            <a:ext cx="620000" cy="6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86000" y="1658575"/>
            <a:ext cx="620000" cy="6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636525" y="1658575"/>
            <a:ext cx="620000" cy="6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22"/>
          <p:cNvSpPr txBox="1"/>
          <p:nvPr>
            <p:ph idx="1" type="body"/>
          </p:nvPr>
        </p:nvSpPr>
        <p:spPr>
          <a:xfrm>
            <a:off x="1541224" y="1459190"/>
            <a:ext cx="38262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Thank you</a:t>
            </a:r>
            <a:endParaRPr sz="4400">
              <a:latin typeface="Nunito Sans Black"/>
              <a:ea typeface="Nunito Sans Black"/>
              <a:cs typeface="Nunito Sans Black"/>
              <a:sym typeface="Nunito Sans Black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5000">
              <a:solidFill>
                <a:schemeClr val="accent1"/>
              </a:solidFill>
              <a:latin typeface="Nunito Sans Black"/>
              <a:ea typeface="Nunito Sans Black"/>
              <a:cs typeface="Nunito Sans Black"/>
              <a:sym typeface="Nunito Sans Black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Obrigado</a:t>
            </a:r>
            <a:endParaRPr sz="4400">
              <a:latin typeface="Nunito Sans Black"/>
              <a:ea typeface="Nunito Sans Black"/>
              <a:cs typeface="Nunito Sans Black"/>
              <a:sym typeface="Nunito Sans Black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5000">
              <a:solidFill>
                <a:schemeClr val="accent1"/>
              </a:solidFill>
              <a:latin typeface="Nunito Sans Black"/>
              <a:ea typeface="Nunito Sans Black"/>
              <a:cs typeface="Nunito Sans Black"/>
              <a:sym typeface="Nunito Sans Black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Merci</a:t>
            </a:r>
            <a:endParaRPr sz="4400">
              <a:latin typeface="Nunito Sans Black"/>
              <a:ea typeface="Nunito Sans Black"/>
              <a:cs typeface="Nunito Sans Black"/>
              <a:sym typeface="Nunito Sans Black"/>
            </a:endParaRPr>
          </a:p>
        </p:txBody>
      </p:sp>
      <p:sp>
        <p:nvSpPr>
          <p:cNvPr id="527" name="Google Shape;527;p22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28" name="Google Shape;52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93325" y="-12"/>
            <a:ext cx="4798667" cy="678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"/>
          <p:cNvSpPr/>
          <p:nvPr/>
        </p:nvSpPr>
        <p:spPr>
          <a:xfrm>
            <a:off x="1622100" y="2677900"/>
            <a:ext cx="8947800" cy="10158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45" name="Google Shape;145;p3"/>
          <p:cNvSpPr txBox="1"/>
          <p:nvPr>
            <p:ph type="title"/>
          </p:nvPr>
        </p:nvSpPr>
        <p:spPr>
          <a:xfrm>
            <a:off x="1685345" y="619437"/>
            <a:ext cx="792674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unito Sans ExtraBold"/>
              <a:buNone/>
            </a:pPr>
            <a:r>
              <a:rPr lang="en-GB" sz="4400"/>
              <a:t>Qualifications and Credentials Platform (QCP) – Training on QCP concepts and tools</a:t>
            </a:r>
            <a:endParaRPr sz="4400"/>
          </a:p>
        </p:txBody>
      </p:sp>
      <p:sp>
        <p:nvSpPr>
          <p:cNvPr id="146" name="Google Shape;146;p3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900"/>
              <a:t>Training on QCP concepts and tools</a:t>
            </a:r>
            <a:endParaRPr/>
          </a:p>
        </p:txBody>
      </p:sp>
      <p:sp>
        <p:nvSpPr>
          <p:cNvPr id="147" name="Google Shape;147;p3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8" name="Google Shape;148;p3"/>
          <p:cNvSpPr txBox="1"/>
          <p:nvPr>
            <p:ph idx="1" type="body"/>
          </p:nvPr>
        </p:nvSpPr>
        <p:spPr>
          <a:xfrm>
            <a:off x="1852875" y="2879025"/>
            <a:ext cx="8614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n-GB" sz="3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Objective of today’s training</a:t>
            </a:r>
            <a:endParaRPr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 Sans"/>
              <a:buNone/>
            </a:pPr>
            <a:r>
              <a:t/>
            </a:r>
            <a:endParaRPr b="0" i="0" sz="3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6700" y="2975275"/>
            <a:ext cx="393574" cy="393574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3"/>
          <p:cNvSpPr txBox="1"/>
          <p:nvPr/>
        </p:nvSpPr>
        <p:spPr>
          <a:xfrm>
            <a:off x="2196825" y="4265150"/>
            <a:ext cx="7926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</a:rPr>
              <a:t>Understand the ACQF Qualifications Database and set up Organisational Structure to work with it.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51" name="Google Shape;151;p3"/>
          <p:cNvSpPr/>
          <p:nvPr/>
        </p:nvSpPr>
        <p:spPr>
          <a:xfrm>
            <a:off x="5927700" y="3772275"/>
            <a:ext cx="336600" cy="4143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"/>
          <p:cNvSpPr txBox="1"/>
          <p:nvPr>
            <p:ph idx="1" type="body"/>
          </p:nvPr>
        </p:nvSpPr>
        <p:spPr>
          <a:xfrm>
            <a:off x="1746850" y="2022000"/>
            <a:ext cx="43020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200"/>
              <a:t>Demonstration of Citizen Facing Functionalities of ACQF DB</a:t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200"/>
              <a:t>Introduction to Organisational Processes for Data Management</a:t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158" name="Google Shape;158;p2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900"/>
              <a:t>Training on QCP concepts and tools</a:t>
            </a:r>
            <a:endParaRPr/>
          </a:p>
        </p:txBody>
      </p:sp>
      <p:sp>
        <p:nvSpPr>
          <p:cNvPr id="159" name="Google Shape;159;p2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0" name="Google Shape;160;p2"/>
          <p:cNvSpPr txBox="1"/>
          <p:nvPr/>
        </p:nvSpPr>
        <p:spPr>
          <a:xfrm>
            <a:off x="740101" y="859905"/>
            <a:ext cx="2905005" cy="69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7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41958"/>
              <a:buFont typeface="Nunito Sans ExtraBold"/>
              <a:buNone/>
            </a:pPr>
            <a:r>
              <a:rPr b="1" i="0" lang="en-GB" sz="4400" u="none" cap="none" strike="noStrik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Agenda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"/>
          <p:cNvSpPr txBox="1"/>
          <p:nvPr>
            <p:ph idx="1" type="body"/>
          </p:nvPr>
        </p:nvSpPr>
        <p:spPr>
          <a:xfrm>
            <a:off x="7504850" y="2022000"/>
            <a:ext cx="4302000" cy="3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200"/>
              <a:t>Demonstration of Qualifications Curator Functionalities of ACQF DB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200"/>
              <a:t>Data Collection</a:t>
            </a:r>
            <a:br>
              <a:rPr lang="en-GB" sz="2200"/>
            </a:br>
            <a:r>
              <a:rPr lang="en-GB" sz="2200"/>
              <a:t>Plans</a:t>
            </a:r>
            <a:endParaRPr sz="2200"/>
          </a:p>
        </p:txBody>
      </p:sp>
      <p:sp>
        <p:nvSpPr>
          <p:cNvPr id="162" name="Google Shape;162;p2"/>
          <p:cNvSpPr txBox="1"/>
          <p:nvPr>
            <p:ph idx="1" type="body"/>
          </p:nvPr>
        </p:nvSpPr>
        <p:spPr>
          <a:xfrm>
            <a:off x="740100" y="2022000"/>
            <a:ext cx="1061100" cy="6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51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01</a:t>
            </a:r>
            <a:endParaRPr sz="51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</p:txBody>
      </p:sp>
      <p:sp>
        <p:nvSpPr>
          <p:cNvPr id="163" name="Google Shape;163;p2"/>
          <p:cNvSpPr txBox="1"/>
          <p:nvPr>
            <p:ph idx="1" type="body"/>
          </p:nvPr>
        </p:nvSpPr>
        <p:spPr>
          <a:xfrm>
            <a:off x="740100" y="3565625"/>
            <a:ext cx="1061100" cy="6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51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02</a:t>
            </a:r>
            <a:endParaRPr sz="51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</p:txBody>
      </p:sp>
      <p:sp>
        <p:nvSpPr>
          <p:cNvPr id="164" name="Google Shape;164;p2"/>
          <p:cNvSpPr txBox="1"/>
          <p:nvPr>
            <p:ph idx="1" type="body"/>
          </p:nvPr>
        </p:nvSpPr>
        <p:spPr>
          <a:xfrm>
            <a:off x="6443750" y="2022000"/>
            <a:ext cx="1061100" cy="6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51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03</a:t>
            </a:r>
            <a:endParaRPr sz="51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</p:txBody>
      </p:sp>
      <p:sp>
        <p:nvSpPr>
          <p:cNvPr id="165" name="Google Shape;165;p2"/>
          <p:cNvSpPr txBox="1"/>
          <p:nvPr>
            <p:ph idx="1" type="body"/>
          </p:nvPr>
        </p:nvSpPr>
        <p:spPr>
          <a:xfrm>
            <a:off x="6443750" y="3517350"/>
            <a:ext cx="1061100" cy="6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51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04</a:t>
            </a:r>
            <a:endParaRPr sz="5100">
              <a:solidFill>
                <a:schemeClr val="accen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f7b7e5bd94_0_7"/>
          <p:cNvSpPr txBox="1"/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Demo</a:t>
            </a:r>
            <a:endParaRPr/>
          </a:p>
        </p:txBody>
      </p:sp>
      <p:sp>
        <p:nvSpPr>
          <p:cNvPr id="172" name="Google Shape;172;g2f7b7e5bd94_0_7"/>
          <p:cNvSpPr txBox="1"/>
          <p:nvPr>
            <p:ph idx="1" type="body"/>
          </p:nvPr>
        </p:nvSpPr>
        <p:spPr>
          <a:xfrm>
            <a:off x="352481" y="2136300"/>
            <a:ext cx="4756500" cy="3939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Demo of the ACQF Database (Citizen View)</a:t>
            </a:r>
            <a:endParaRPr/>
          </a:p>
        </p:txBody>
      </p:sp>
      <p:sp>
        <p:nvSpPr>
          <p:cNvPr id="173" name="Google Shape;173;g2f7b7e5bd94_0_7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74" name="Google Shape;174;g2f7b7e5bd94_0_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139202" y="0"/>
            <a:ext cx="10478223" cy="6776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oogle Shape;180;g2f7b7e5bd94_0_0"/>
          <p:cNvGrpSpPr/>
          <p:nvPr/>
        </p:nvGrpSpPr>
        <p:grpSpPr>
          <a:xfrm>
            <a:off x="411775" y="1657275"/>
            <a:ext cx="4744379" cy="1232769"/>
            <a:chOff x="308839" y="1242987"/>
            <a:chExt cx="3558374" cy="924600"/>
          </a:xfrm>
        </p:grpSpPr>
        <p:cxnSp>
          <p:nvCxnSpPr>
            <p:cNvPr id="181" name="Google Shape;181;g2f7b7e5bd94_0_0"/>
            <p:cNvCxnSpPr/>
            <p:nvPr/>
          </p:nvCxnSpPr>
          <p:spPr>
            <a:xfrm rot="10800000">
              <a:off x="2642013" y="1654113"/>
              <a:ext cx="1225200" cy="0"/>
            </a:xfrm>
            <a:prstGeom prst="straightConnector1">
              <a:avLst/>
            </a:prstGeom>
            <a:noFill/>
            <a:ln cap="flat" cmpd="sng" w="9525">
              <a:solidFill>
                <a:srgbClr val="0E9453"/>
              </a:solidFill>
              <a:prstDash val="solid"/>
              <a:round/>
              <a:headEnd len="sm" w="sm" type="none"/>
              <a:tailEnd len="med" w="med" type="oval"/>
            </a:ln>
          </p:spPr>
        </p:cxnSp>
        <p:sp>
          <p:nvSpPr>
            <p:cNvPr id="182" name="Google Shape;182;g2f7b7e5bd94_0_0"/>
            <p:cNvSpPr txBox="1"/>
            <p:nvPr/>
          </p:nvSpPr>
          <p:spPr>
            <a:xfrm>
              <a:off x="308839" y="1242987"/>
              <a:ext cx="2124000" cy="9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>
                  <a:latin typeface="Nunito Sans ExtraBold"/>
                  <a:ea typeface="Nunito Sans ExtraBold"/>
                  <a:cs typeface="Nunito Sans ExtraBold"/>
                  <a:sym typeface="Nunito Sans ExtraBold"/>
                </a:rPr>
                <a:t>Locate Data</a:t>
              </a:r>
              <a:endParaRPr sz="1600">
                <a:latin typeface="Nunito Sans ExtraBold"/>
                <a:ea typeface="Nunito Sans ExtraBold"/>
                <a:cs typeface="Nunito Sans ExtraBold"/>
                <a:sym typeface="Nunito Sans ExtraBold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GB" sz="1100">
                  <a:latin typeface="Nunito Sans"/>
                  <a:ea typeface="Nunito Sans"/>
                  <a:cs typeface="Nunito Sans"/>
                  <a:sym typeface="Nunito Sans"/>
                </a:rPr>
                <a:t>Find all Qualifications Data in your National Jurisdiction</a:t>
              </a:r>
              <a:r>
                <a:rPr lang="en-GB" sz="1100">
                  <a:latin typeface="Nunito Sans"/>
                  <a:ea typeface="Nunito Sans"/>
                  <a:cs typeface="Nunito Sans"/>
                  <a:sym typeface="Nunito Sans"/>
                </a:rPr>
                <a:t>.</a:t>
              </a:r>
              <a:endParaRPr sz="1100"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</p:grpSp>
      <p:grpSp>
        <p:nvGrpSpPr>
          <p:cNvPr id="183" name="Google Shape;183;g2f7b7e5bd94_0_0"/>
          <p:cNvGrpSpPr/>
          <p:nvPr/>
        </p:nvGrpSpPr>
        <p:grpSpPr>
          <a:xfrm>
            <a:off x="411773" y="3528078"/>
            <a:ext cx="4350691" cy="1232769"/>
            <a:chOff x="308838" y="2646125"/>
            <a:chExt cx="3263100" cy="924600"/>
          </a:xfrm>
        </p:grpSpPr>
        <p:cxnSp>
          <p:nvCxnSpPr>
            <p:cNvPr id="184" name="Google Shape;184;g2f7b7e5bd94_0_0"/>
            <p:cNvCxnSpPr/>
            <p:nvPr/>
          </p:nvCxnSpPr>
          <p:spPr>
            <a:xfrm rot="10800000">
              <a:off x="2641938" y="3108425"/>
              <a:ext cx="930000" cy="0"/>
            </a:xfrm>
            <a:prstGeom prst="straightConnector1">
              <a:avLst/>
            </a:prstGeom>
            <a:noFill/>
            <a:ln cap="flat" cmpd="sng" w="9525">
              <a:solidFill>
                <a:srgbClr val="0C8148"/>
              </a:solidFill>
              <a:prstDash val="solid"/>
              <a:round/>
              <a:headEnd len="sm" w="sm" type="none"/>
              <a:tailEnd len="med" w="med" type="oval"/>
            </a:ln>
          </p:spPr>
        </p:cxnSp>
        <p:sp>
          <p:nvSpPr>
            <p:cNvPr id="185" name="Google Shape;185;g2f7b7e5bd94_0_0"/>
            <p:cNvSpPr txBox="1"/>
            <p:nvPr/>
          </p:nvSpPr>
          <p:spPr>
            <a:xfrm>
              <a:off x="308838" y="2646125"/>
              <a:ext cx="2124000" cy="9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>
                  <a:latin typeface="Nunito Sans ExtraBold"/>
                  <a:ea typeface="Nunito Sans ExtraBold"/>
                  <a:cs typeface="Nunito Sans ExtraBold"/>
                  <a:sym typeface="Nunito Sans ExtraBold"/>
                </a:rPr>
                <a:t>Set up Transformations</a:t>
              </a:r>
              <a:endParaRPr sz="1600">
                <a:latin typeface="Nunito Sans ExtraBold"/>
                <a:ea typeface="Nunito Sans ExtraBold"/>
                <a:cs typeface="Nunito Sans ExtraBold"/>
                <a:sym typeface="Nunito Sans ExtraBold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GB" sz="1100">
                  <a:latin typeface="Nunito Sans"/>
                  <a:ea typeface="Nunito Sans"/>
                  <a:cs typeface="Nunito Sans"/>
                  <a:sym typeface="Nunito Sans"/>
                </a:rPr>
                <a:t>Create processes to convert your national data into the ACQF Data Format.</a:t>
              </a:r>
              <a:endParaRPr b="1" sz="1100"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</p:grpSp>
      <p:grpSp>
        <p:nvGrpSpPr>
          <p:cNvPr id="186" name="Google Shape;186;g2f7b7e5bd94_0_0"/>
          <p:cNvGrpSpPr/>
          <p:nvPr/>
        </p:nvGrpSpPr>
        <p:grpSpPr>
          <a:xfrm>
            <a:off x="6210161" y="4584004"/>
            <a:ext cx="5550195" cy="1232769"/>
            <a:chOff x="4657738" y="3438089"/>
            <a:chExt cx="4162750" cy="924600"/>
          </a:xfrm>
        </p:grpSpPr>
        <p:cxnSp>
          <p:nvCxnSpPr>
            <p:cNvPr id="187" name="Google Shape;187;g2f7b7e5bd94_0_0"/>
            <p:cNvCxnSpPr/>
            <p:nvPr/>
          </p:nvCxnSpPr>
          <p:spPr>
            <a:xfrm>
              <a:off x="4657738" y="3854000"/>
              <a:ext cx="1838700" cy="0"/>
            </a:xfrm>
            <a:prstGeom prst="straightConnector1">
              <a:avLst/>
            </a:prstGeom>
            <a:noFill/>
            <a:ln cap="flat" cmpd="sng" w="9525">
              <a:solidFill>
                <a:srgbClr val="0B7743"/>
              </a:solidFill>
              <a:prstDash val="solid"/>
              <a:round/>
              <a:headEnd len="sm" w="sm" type="none"/>
              <a:tailEnd len="med" w="med" type="oval"/>
            </a:ln>
          </p:spPr>
        </p:cxnSp>
        <p:sp>
          <p:nvSpPr>
            <p:cNvPr id="188" name="Google Shape;188;g2f7b7e5bd94_0_0"/>
            <p:cNvSpPr txBox="1"/>
            <p:nvPr/>
          </p:nvSpPr>
          <p:spPr>
            <a:xfrm>
              <a:off x="6696488" y="3438089"/>
              <a:ext cx="2124000" cy="9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>
                  <a:latin typeface="Nunito Sans ExtraBold"/>
                  <a:ea typeface="Nunito Sans ExtraBold"/>
                  <a:cs typeface="Nunito Sans ExtraBold"/>
                  <a:sym typeface="Nunito Sans ExtraBold"/>
                </a:rPr>
                <a:t>Quality Assure</a:t>
              </a:r>
              <a:endParaRPr sz="1600">
                <a:latin typeface="Nunito Sans ExtraBold"/>
                <a:ea typeface="Nunito Sans ExtraBold"/>
                <a:cs typeface="Nunito Sans ExtraBold"/>
                <a:sym typeface="Nunito Sans ExtraBol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GB" sz="1100">
                  <a:latin typeface="Nunito Sans"/>
                  <a:ea typeface="Nunito Sans"/>
                  <a:cs typeface="Nunito Sans"/>
                  <a:sym typeface="Nunito Sans"/>
                </a:rPr>
                <a:t>Check data for clarity, correctness and completeness.</a:t>
              </a:r>
              <a:endParaRPr b="1" sz="1100"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</p:grpSp>
      <p:grpSp>
        <p:nvGrpSpPr>
          <p:cNvPr id="189" name="Google Shape;189;g2f7b7e5bd94_0_0"/>
          <p:cNvGrpSpPr/>
          <p:nvPr/>
        </p:nvGrpSpPr>
        <p:grpSpPr>
          <a:xfrm>
            <a:off x="6946276" y="1657259"/>
            <a:ext cx="4814080" cy="1232769"/>
            <a:chOff x="5209838" y="1242975"/>
            <a:chExt cx="3610650" cy="924600"/>
          </a:xfrm>
        </p:grpSpPr>
        <p:sp>
          <p:nvSpPr>
            <p:cNvPr id="190" name="Google Shape;190;g2f7b7e5bd94_0_0"/>
            <p:cNvSpPr txBox="1"/>
            <p:nvPr/>
          </p:nvSpPr>
          <p:spPr>
            <a:xfrm>
              <a:off x="6696488" y="1242975"/>
              <a:ext cx="2124000" cy="9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>
                  <a:latin typeface="Nunito Sans ExtraBold"/>
                  <a:ea typeface="Nunito Sans ExtraBold"/>
                  <a:cs typeface="Nunito Sans ExtraBold"/>
                  <a:sym typeface="Nunito Sans ExtraBold"/>
                </a:rPr>
                <a:t>Publish</a:t>
              </a:r>
              <a:endParaRPr sz="1600">
                <a:latin typeface="Nunito Sans ExtraBold"/>
                <a:ea typeface="Nunito Sans ExtraBold"/>
                <a:cs typeface="Nunito Sans ExtraBold"/>
                <a:sym typeface="Nunito Sans ExtraBol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GB" sz="1100">
                  <a:latin typeface="Nunito Sans"/>
                  <a:ea typeface="Nunito Sans"/>
                  <a:cs typeface="Nunito Sans"/>
                  <a:sym typeface="Nunito Sans"/>
                </a:rPr>
                <a:t>Do a final check, and release the data to the public via the ACQF Qualifications Platform</a:t>
              </a:r>
              <a:endParaRPr b="1" sz="1100"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  <p:cxnSp>
          <p:nvCxnSpPr>
            <p:cNvPr id="191" name="Google Shape;191;g2f7b7e5bd94_0_0"/>
            <p:cNvCxnSpPr/>
            <p:nvPr/>
          </p:nvCxnSpPr>
          <p:spPr>
            <a:xfrm>
              <a:off x="5209838" y="1654113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rgbClr val="085630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192" name="Google Shape;192;g2f7b7e5bd94_0_0"/>
          <p:cNvGrpSpPr/>
          <p:nvPr/>
        </p:nvGrpSpPr>
        <p:grpSpPr>
          <a:xfrm>
            <a:off x="7480196" y="3084390"/>
            <a:ext cx="4280160" cy="1232769"/>
            <a:chOff x="5610288" y="2313350"/>
            <a:chExt cx="3210200" cy="924600"/>
          </a:xfrm>
        </p:grpSpPr>
        <p:cxnSp>
          <p:nvCxnSpPr>
            <p:cNvPr id="193" name="Google Shape;193;g2f7b7e5bd94_0_0"/>
            <p:cNvCxnSpPr/>
            <p:nvPr/>
          </p:nvCxnSpPr>
          <p:spPr>
            <a:xfrm>
              <a:off x="5610288" y="2775650"/>
              <a:ext cx="886200" cy="0"/>
            </a:xfrm>
            <a:prstGeom prst="straightConnector1">
              <a:avLst/>
            </a:prstGeom>
            <a:noFill/>
            <a:ln cap="flat" cmpd="sng" w="9525">
              <a:solidFill>
                <a:srgbClr val="0B713F"/>
              </a:solidFill>
              <a:prstDash val="solid"/>
              <a:round/>
              <a:headEnd len="sm" w="sm" type="none"/>
              <a:tailEnd len="med" w="med" type="oval"/>
            </a:ln>
          </p:spPr>
        </p:cxnSp>
        <p:sp>
          <p:nvSpPr>
            <p:cNvPr id="194" name="Google Shape;194;g2f7b7e5bd94_0_0"/>
            <p:cNvSpPr txBox="1"/>
            <p:nvPr/>
          </p:nvSpPr>
          <p:spPr>
            <a:xfrm>
              <a:off x="6696488" y="2313350"/>
              <a:ext cx="2124000" cy="92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>
                  <a:latin typeface="Nunito Sans ExtraBold"/>
                  <a:ea typeface="Nunito Sans ExtraBold"/>
                  <a:cs typeface="Nunito Sans ExtraBold"/>
                  <a:sym typeface="Nunito Sans ExtraBold"/>
                </a:rPr>
                <a:t>Upload</a:t>
              </a:r>
              <a:endParaRPr sz="1600">
                <a:latin typeface="Nunito Sans ExtraBold"/>
                <a:ea typeface="Nunito Sans ExtraBold"/>
                <a:cs typeface="Nunito Sans ExtraBold"/>
                <a:sym typeface="Nunito Sans ExtraBol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2100"/>
                </a:spcAft>
                <a:buNone/>
              </a:pPr>
              <a:r>
                <a:rPr lang="en-GB" sz="1100">
                  <a:latin typeface="Nunito Sans"/>
                  <a:ea typeface="Nunito Sans"/>
                  <a:cs typeface="Nunito Sans"/>
                  <a:sym typeface="Nunito Sans"/>
                </a:rPr>
                <a:t>Introduce your data to the ACQF Qualifications Platform</a:t>
              </a:r>
              <a:endParaRPr b="1" sz="1100">
                <a:latin typeface="Nunito Sans"/>
                <a:ea typeface="Nunito Sans"/>
                <a:cs typeface="Nunito Sans"/>
                <a:sym typeface="Nunito Sans"/>
              </a:endParaRPr>
            </a:p>
          </p:txBody>
        </p:sp>
      </p:grpSp>
      <p:grpSp>
        <p:nvGrpSpPr>
          <p:cNvPr id="195" name="Google Shape;195;g2f7b7e5bd94_0_0"/>
          <p:cNvGrpSpPr/>
          <p:nvPr/>
        </p:nvGrpSpPr>
        <p:grpSpPr>
          <a:xfrm>
            <a:off x="3468228" y="873268"/>
            <a:ext cx="5229469" cy="5221233"/>
            <a:chOff x="2610905" y="610653"/>
            <a:chExt cx="3922200" cy="3922200"/>
          </a:xfrm>
        </p:grpSpPr>
        <p:sp>
          <p:nvSpPr>
            <p:cNvPr id="196" name="Google Shape;196;g2f7b7e5bd94_0_0"/>
            <p:cNvSpPr/>
            <p:nvPr/>
          </p:nvSpPr>
          <p:spPr>
            <a:xfrm rot="-4980021">
              <a:off x="3204123" y="1186472"/>
              <a:ext cx="2771960" cy="2771960"/>
            </a:xfrm>
            <a:prstGeom prst="blockArc">
              <a:avLst>
                <a:gd fmla="val 12602522" name="adj1"/>
                <a:gd fmla="val 16867657" name="adj2"/>
                <a:gd fmla="val 20844" name="adj3"/>
              </a:avLst>
            </a:prstGeom>
            <a:solidFill>
              <a:srgbClr val="0C814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g2f7b7e5bd94_0_0"/>
            <p:cNvSpPr/>
            <p:nvPr/>
          </p:nvSpPr>
          <p:spPr>
            <a:xfrm rot="7920309">
              <a:off x="3183402" y="1183149"/>
              <a:ext cx="2777207" cy="2777207"/>
            </a:xfrm>
            <a:prstGeom prst="blockArc">
              <a:avLst>
                <a:gd fmla="val 12602522" name="adj1"/>
                <a:gd fmla="val 16867657" name="adj2"/>
                <a:gd fmla="val 20844" name="adj3"/>
              </a:avLst>
            </a:prstGeom>
            <a:solidFill>
              <a:srgbClr val="0B713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g2f7b7e5bd94_0_0"/>
            <p:cNvSpPr/>
            <p:nvPr/>
          </p:nvSpPr>
          <p:spPr>
            <a:xfrm rot="3600063">
              <a:off x="3186335" y="1195681"/>
              <a:ext cx="2777488" cy="2777488"/>
            </a:xfrm>
            <a:prstGeom prst="blockArc">
              <a:avLst>
                <a:gd fmla="val 12602522" name="adj1"/>
                <a:gd fmla="val 16867657" name="adj2"/>
                <a:gd fmla="val 20844" name="adj3"/>
              </a:avLst>
            </a:prstGeom>
            <a:solidFill>
              <a:srgbClr val="08563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g2f7b7e5bd94_0_0"/>
            <p:cNvSpPr/>
            <p:nvPr/>
          </p:nvSpPr>
          <p:spPr>
            <a:xfrm rot="4024705">
              <a:off x="5326681" y="1940898"/>
              <a:ext cx="578477" cy="579147"/>
            </a:xfrm>
            <a:prstGeom prst="pie">
              <a:avLst>
                <a:gd fmla="val 6190354" name="adj1"/>
                <a:gd fmla="val 14996165" name="adj2"/>
              </a:avLst>
            </a:prstGeom>
            <a:solidFill>
              <a:srgbClr val="0B713F"/>
            </a:solidFill>
            <a:ln>
              <a:noFill/>
            </a:ln>
            <a:effectLst>
              <a:outerShdw blurRad="142875" rotWithShape="0" algn="bl">
                <a:srgbClr val="000000">
                  <a:alpha val="43000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g2f7b7e5bd94_0_0"/>
            <p:cNvSpPr/>
            <p:nvPr/>
          </p:nvSpPr>
          <p:spPr>
            <a:xfrm rot="-6816027">
              <a:off x="5326729" y="1940918"/>
              <a:ext cx="578485" cy="579035"/>
            </a:xfrm>
            <a:prstGeom prst="pie">
              <a:avLst>
                <a:gd fmla="val 4028252" name="adj1"/>
                <a:gd fmla="val 17183677" name="adj2"/>
              </a:avLst>
            </a:prstGeom>
            <a:solidFill>
              <a:srgbClr val="0B713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g2f7b7e5bd94_0_0"/>
            <p:cNvSpPr/>
            <p:nvPr/>
          </p:nvSpPr>
          <p:spPr>
            <a:xfrm rot="-9359762">
              <a:off x="3193941" y="1176205"/>
              <a:ext cx="2777287" cy="2777287"/>
            </a:xfrm>
            <a:prstGeom prst="blockArc">
              <a:avLst>
                <a:gd fmla="val 12602522" name="adj1"/>
                <a:gd fmla="val 16867657" name="adj2"/>
                <a:gd fmla="val 20844" name="adj3"/>
              </a:avLst>
            </a:prstGeom>
            <a:solidFill>
              <a:srgbClr val="0B774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g2f7b7e5bd94_0_0"/>
            <p:cNvSpPr/>
            <p:nvPr/>
          </p:nvSpPr>
          <p:spPr>
            <a:xfrm rot="-8936366">
              <a:off x="3659126" y="3173505"/>
              <a:ext cx="578551" cy="578963"/>
            </a:xfrm>
            <a:prstGeom prst="pie">
              <a:avLst>
                <a:gd fmla="val 6190354" name="adj1"/>
                <a:gd fmla="val 14996165" name="adj2"/>
              </a:avLst>
            </a:prstGeom>
            <a:solidFill>
              <a:srgbClr val="0C8148"/>
            </a:solidFill>
            <a:ln>
              <a:noFill/>
            </a:ln>
            <a:effectLst>
              <a:outerShdw blurRad="142875" rotWithShape="0" algn="bl">
                <a:srgbClr val="000000">
                  <a:alpha val="43000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g2f7b7e5bd94_0_0"/>
            <p:cNvSpPr/>
            <p:nvPr/>
          </p:nvSpPr>
          <p:spPr>
            <a:xfrm rot="1824498">
              <a:off x="3659375" y="3173497"/>
              <a:ext cx="578475" cy="578885"/>
            </a:xfrm>
            <a:prstGeom prst="pie">
              <a:avLst>
                <a:gd fmla="val 4028252" name="adj1"/>
                <a:gd fmla="val 17183677" name="adj2"/>
              </a:avLst>
            </a:prstGeom>
            <a:solidFill>
              <a:srgbClr val="0C814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g2f7b7e5bd94_0_0"/>
            <p:cNvSpPr/>
            <p:nvPr/>
          </p:nvSpPr>
          <p:spPr>
            <a:xfrm rot="-600092">
              <a:off x="3198852" y="1195456"/>
              <a:ext cx="2777611" cy="2777611"/>
            </a:xfrm>
            <a:prstGeom prst="blockArc">
              <a:avLst>
                <a:gd fmla="val 12513247" name="adj1"/>
                <a:gd fmla="val 16867657" name="adj2"/>
                <a:gd fmla="val 20844" name="adj3"/>
              </a:avLst>
            </a:prstGeom>
            <a:solidFill>
              <a:srgbClr val="0E945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g2f7b7e5bd94_0_0"/>
            <p:cNvSpPr/>
            <p:nvPr/>
          </p:nvSpPr>
          <p:spPr>
            <a:xfrm rot="-176551">
              <a:off x="4312105" y="1195442"/>
              <a:ext cx="578563" cy="579162"/>
            </a:xfrm>
            <a:prstGeom prst="pie">
              <a:avLst>
                <a:gd fmla="val 6190354" name="adj1"/>
                <a:gd fmla="val 14996165" name="adj2"/>
              </a:avLst>
            </a:prstGeom>
            <a:solidFill>
              <a:srgbClr val="085630"/>
            </a:solidFill>
            <a:ln>
              <a:noFill/>
            </a:ln>
            <a:effectLst>
              <a:outerShdw blurRad="142875" rotWithShape="0" algn="bl">
                <a:srgbClr val="000000">
                  <a:alpha val="43000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g2f7b7e5bd94_0_0"/>
            <p:cNvSpPr/>
            <p:nvPr/>
          </p:nvSpPr>
          <p:spPr>
            <a:xfrm rot="10584085">
              <a:off x="4312088" y="1195622"/>
              <a:ext cx="578340" cy="578939"/>
            </a:xfrm>
            <a:prstGeom prst="pie">
              <a:avLst>
                <a:gd fmla="val 4028252" name="adj1"/>
                <a:gd fmla="val 17183677" name="adj2"/>
              </a:avLst>
            </a:prstGeom>
            <a:solidFill>
              <a:srgbClr val="08563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g2f7b7e5bd94_0_0"/>
            <p:cNvSpPr/>
            <p:nvPr/>
          </p:nvSpPr>
          <p:spPr>
            <a:xfrm rot="8344778">
              <a:off x="4940929" y="3162886"/>
              <a:ext cx="578465" cy="578888"/>
            </a:xfrm>
            <a:prstGeom prst="pie">
              <a:avLst>
                <a:gd fmla="val 6190354" name="adj1"/>
                <a:gd fmla="val 14996165" name="adj2"/>
              </a:avLst>
            </a:prstGeom>
            <a:solidFill>
              <a:srgbClr val="0B7743"/>
            </a:solidFill>
            <a:ln>
              <a:noFill/>
            </a:ln>
            <a:effectLst>
              <a:outerShdw blurRad="142875" rotWithShape="0" algn="bl">
                <a:srgbClr val="000000">
                  <a:alpha val="43000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g2f7b7e5bd94_0_0"/>
            <p:cNvSpPr/>
            <p:nvPr/>
          </p:nvSpPr>
          <p:spPr>
            <a:xfrm rot="-2495643">
              <a:off x="4941000" y="3162728"/>
              <a:ext cx="578445" cy="579093"/>
            </a:xfrm>
            <a:prstGeom prst="pie">
              <a:avLst>
                <a:gd fmla="val 4028252" name="adj1"/>
                <a:gd fmla="val 17183677" name="adj2"/>
              </a:avLst>
            </a:prstGeom>
            <a:solidFill>
              <a:srgbClr val="0B774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g2f7b7e5bd94_0_0"/>
            <p:cNvSpPr/>
            <p:nvPr/>
          </p:nvSpPr>
          <p:spPr>
            <a:xfrm rot="-4556960">
              <a:off x="3257335" y="1939059"/>
              <a:ext cx="578302" cy="578957"/>
            </a:xfrm>
            <a:prstGeom prst="pie">
              <a:avLst>
                <a:gd fmla="val 6190354" name="adj1"/>
                <a:gd fmla="val 14996165" name="adj2"/>
              </a:avLst>
            </a:prstGeom>
            <a:solidFill>
              <a:srgbClr val="0E9453"/>
            </a:solidFill>
            <a:ln>
              <a:noFill/>
            </a:ln>
            <a:effectLst>
              <a:outerShdw blurRad="142875" rotWithShape="0" algn="bl">
                <a:srgbClr val="000000">
                  <a:alpha val="43000"/>
                </a:srgbClr>
              </a:outerShdw>
            </a:effectLst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g2f7b7e5bd94_0_0"/>
            <p:cNvSpPr/>
            <p:nvPr/>
          </p:nvSpPr>
          <p:spPr>
            <a:xfrm rot="6204541">
              <a:off x="3257468" y="1938977"/>
              <a:ext cx="578264" cy="578917"/>
            </a:xfrm>
            <a:prstGeom prst="pie">
              <a:avLst>
                <a:gd fmla="val 4028252" name="adj1"/>
                <a:gd fmla="val 17183677" name="adj2"/>
              </a:avLst>
            </a:prstGeom>
            <a:solidFill>
              <a:srgbClr val="0E945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g2f7b7e5bd94_0_0"/>
            <p:cNvSpPr txBox="1"/>
            <p:nvPr/>
          </p:nvSpPr>
          <p:spPr>
            <a:xfrm>
              <a:off x="4341900" y="1271896"/>
              <a:ext cx="507900" cy="26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1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05</a:t>
              </a:r>
              <a:endParaRPr b="1" sz="2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2" name="Google Shape;212;g2f7b7e5bd94_0_0"/>
            <p:cNvSpPr txBox="1"/>
            <p:nvPr/>
          </p:nvSpPr>
          <p:spPr>
            <a:xfrm>
              <a:off x="3274219" y="2018364"/>
              <a:ext cx="507900" cy="26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1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01</a:t>
              </a:r>
              <a:endParaRPr b="1" sz="2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3" name="Google Shape;213;g2f7b7e5bd94_0_0"/>
            <p:cNvSpPr txBox="1"/>
            <p:nvPr/>
          </p:nvSpPr>
          <p:spPr>
            <a:xfrm>
              <a:off x="3685317" y="3247321"/>
              <a:ext cx="507900" cy="26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1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02</a:t>
              </a:r>
              <a:endParaRPr b="1" sz="2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4" name="Google Shape;214;g2f7b7e5bd94_0_0"/>
            <p:cNvSpPr txBox="1"/>
            <p:nvPr/>
          </p:nvSpPr>
          <p:spPr>
            <a:xfrm>
              <a:off x="4955323" y="3247321"/>
              <a:ext cx="507900" cy="26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1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03</a:t>
              </a:r>
              <a:endParaRPr b="1" sz="2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5" name="Google Shape;215;g2f7b7e5bd94_0_0"/>
            <p:cNvSpPr txBox="1"/>
            <p:nvPr/>
          </p:nvSpPr>
          <p:spPr>
            <a:xfrm>
              <a:off x="5364737" y="2018364"/>
              <a:ext cx="507900" cy="26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1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04</a:t>
              </a:r>
              <a:endParaRPr b="1" sz="2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"/>
          <p:cNvSpPr/>
          <p:nvPr/>
        </p:nvSpPr>
        <p:spPr>
          <a:xfrm>
            <a:off x="6059275" y="1807000"/>
            <a:ext cx="4591500" cy="41733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22" name="Google Shape;222;p5"/>
          <p:cNvSpPr/>
          <p:nvPr/>
        </p:nvSpPr>
        <p:spPr>
          <a:xfrm>
            <a:off x="876175" y="1807025"/>
            <a:ext cx="4591500" cy="41733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23" name="Google Shape;223;p5"/>
          <p:cNvSpPr txBox="1"/>
          <p:nvPr>
            <p:ph idx="1" type="body"/>
          </p:nvPr>
        </p:nvSpPr>
        <p:spPr>
          <a:xfrm>
            <a:off x="876175" y="2625775"/>
            <a:ext cx="4455300" cy="355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40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Purpose</a:t>
            </a:r>
            <a:endParaRPr sz="2400">
              <a:solidFill>
                <a:schemeClr val="l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-362979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116"/>
              <a:buChar char="•"/>
            </a:pPr>
            <a:r>
              <a:rPr lang="en-GB" sz="2116">
                <a:solidFill>
                  <a:schemeClr val="lt1"/>
                </a:solidFill>
              </a:rPr>
              <a:t>Do you already have a single source of data for all qualifications?</a:t>
            </a:r>
            <a:endParaRPr sz="2116">
              <a:solidFill>
                <a:schemeClr val="lt1"/>
              </a:solidFill>
            </a:endParaRPr>
          </a:p>
          <a:p>
            <a:pPr indent="-295592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100"/>
              <a:buChar char="•"/>
            </a:pPr>
            <a:r>
              <a:rPr lang="en-GB" sz="2100">
                <a:solidFill>
                  <a:schemeClr val="lt1"/>
                </a:solidFill>
              </a:rPr>
              <a:t>Do you have several databases which are divided:</a:t>
            </a:r>
            <a:endParaRPr sz="2100">
              <a:solidFill>
                <a:schemeClr val="lt1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GB" sz="1800">
                <a:solidFill>
                  <a:schemeClr val="lt1"/>
                </a:solidFill>
              </a:rPr>
              <a:t>regionally?</a:t>
            </a:r>
            <a:endParaRPr sz="1800">
              <a:solidFill>
                <a:schemeClr val="lt1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GB" sz="1800">
                <a:solidFill>
                  <a:schemeClr val="lt1"/>
                </a:solidFill>
              </a:rPr>
              <a:t>by sector of education?</a:t>
            </a:r>
            <a:endParaRPr sz="1800">
              <a:solidFill>
                <a:schemeClr val="lt1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GB" sz="1800">
                <a:solidFill>
                  <a:schemeClr val="lt1"/>
                </a:solidFill>
              </a:rPr>
              <a:t>formal vs non-formal education?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224" name="Google Shape;224;p5"/>
          <p:cNvSpPr txBox="1"/>
          <p:nvPr>
            <p:ph idx="11" type="ftr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900"/>
              <a:t>Training on QCP concepts and tools</a:t>
            </a:r>
            <a:endParaRPr/>
          </a:p>
        </p:txBody>
      </p:sp>
      <p:sp>
        <p:nvSpPr>
          <p:cNvPr id="225" name="Google Shape;225;p5"/>
          <p:cNvSpPr txBox="1"/>
          <p:nvPr>
            <p:ph idx="12" type="sldNum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26" name="Google Shape;226;p5"/>
          <p:cNvSpPr txBox="1"/>
          <p:nvPr/>
        </p:nvSpPr>
        <p:spPr>
          <a:xfrm>
            <a:off x="752475" y="686726"/>
            <a:ext cx="10282500" cy="94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46"/>
              <a:buFont typeface="Nunito Sans ExtraBold"/>
              <a:buNone/>
            </a:pPr>
            <a:r>
              <a:rPr b="1" lang="en-GB" sz="44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Locate Data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5"/>
          <p:cNvSpPr txBox="1"/>
          <p:nvPr/>
        </p:nvSpPr>
        <p:spPr>
          <a:xfrm>
            <a:off x="6059275" y="2625775"/>
            <a:ext cx="4591500" cy="39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GB" sz="240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Organisation</a:t>
            </a:r>
            <a:endParaRPr i="0" sz="2400" u="none" cap="none" strike="noStrike">
              <a:solidFill>
                <a:schemeClr val="l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indent="-274637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•"/>
            </a:pPr>
            <a:r>
              <a:rPr lang="en-GB" sz="21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Single data supplier</a:t>
            </a:r>
            <a:endParaRPr sz="21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  <a:p>
            <a:pPr indent="-274637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100"/>
              <a:buChar char="•"/>
            </a:pPr>
            <a:r>
              <a:rPr lang="en-GB" sz="21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Administrator with multiple data suppliers</a:t>
            </a:r>
            <a:endParaRPr sz="21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28" name="Google Shape;228;p5"/>
          <p:cNvSpPr txBox="1"/>
          <p:nvPr/>
        </p:nvSpPr>
        <p:spPr>
          <a:xfrm>
            <a:off x="6059275" y="4689400"/>
            <a:ext cx="4591500" cy="1290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8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Ensure coverage </a:t>
            </a:r>
            <a:br>
              <a:rPr b="1" lang="en-GB" sz="28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</a:br>
            <a:r>
              <a:rPr b="1" lang="en-GB" sz="28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of entire NQF</a:t>
            </a:r>
            <a:endParaRPr b="1" sz="2800">
              <a:solidFill>
                <a:schemeClr val="lt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229" name="Google Shape;229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2321" y="2106488"/>
            <a:ext cx="499226" cy="499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05413" y="2019900"/>
            <a:ext cx="499226" cy="499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e4de86656d_0_0"/>
          <p:cNvSpPr txBox="1"/>
          <p:nvPr>
            <p:ph idx="12" type="sldNum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37" name="Google Shape;237;g2e4de86656d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187145"/>
            <a:ext cx="8378766" cy="558584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g2e4de86656d_0_0"/>
          <p:cNvSpPr/>
          <p:nvPr/>
        </p:nvSpPr>
        <p:spPr>
          <a:xfrm>
            <a:off x="8378766" y="-29497"/>
            <a:ext cx="3862395" cy="6936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g2e4de86656d_0_0"/>
          <p:cNvSpPr txBox="1"/>
          <p:nvPr>
            <p:ph type="title"/>
          </p:nvPr>
        </p:nvSpPr>
        <p:spPr>
          <a:xfrm>
            <a:off x="8569856" y="1707193"/>
            <a:ext cx="3897369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3600">
                <a:solidFill>
                  <a:schemeClr val="lt1"/>
                </a:solidFill>
              </a:rPr>
              <a:t>Pre-Requisite: Mapped and Standardised Qualifications Data</a:t>
            </a:r>
            <a:endParaRPr sz="3600">
              <a:solidFill>
                <a:schemeClr val="lt1"/>
              </a:solidFill>
            </a:endParaRPr>
          </a:p>
        </p:txBody>
      </p:sp>
      <p:sp>
        <p:nvSpPr>
          <p:cNvPr id="240" name="Google Shape;240;g2e4de86656d_0_0"/>
          <p:cNvSpPr txBox="1"/>
          <p:nvPr/>
        </p:nvSpPr>
        <p:spPr>
          <a:xfrm>
            <a:off x="360000" y="567451"/>
            <a:ext cx="10282500" cy="94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46"/>
              <a:buFont typeface="Nunito Sans ExtraBold"/>
              <a:buNone/>
            </a:pPr>
            <a:r>
              <a:rPr b="1" lang="en-GB" sz="440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Transform Data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CQF Powerpoint Template">
  <a:themeElements>
    <a:clrScheme name="ACQF Brand Colours">
      <a:dk1>
        <a:srgbClr val="24282A"/>
      </a:dk1>
      <a:lt1>
        <a:srgbClr val="FFFFFF"/>
      </a:lt1>
      <a:dk2>
        <a:srgbClr val="24282A"/>
      </a:dk2>
      <a:lt2>
        <a:srgbClr val="E7E6E6"/>
      </a:lt2>
      <a:accent1>
        <a:srgbClr val="00A643"/>
      </a:accent1>
      <a:accent2>
        <a:srgbClr val="202A44"/>
      </a:accent2>
      <a:accent3>
        <a:srgbClr val="CEB37E"/>
      </a:accent3>
      <a:accent4>
        <a:srgbClr val="971B2F"/>
      </a:accent4>
      <a:accent5>
        <a:srgbClr val="D3FFE5"/>
      </a:accent5>
      <a:accent6>
        <a:srgbClr val="DCE2EF"/>
      </a:accent6>
      <a:hlink>
        <a:srgbClr val="00A642"/>
      </a:hlink>
      <a:folHlink>
        <a:srgbClr val="003E1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2022-04-01T01:06:26Z</dcterms:created>
  <dc:creator>Andrea Bateman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oAppVersion">
    <vt:lpwstr>1.11.0.5407</vt:lpwstr>
  </property>
</Properties>
</file>